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6" r:id="rId2"/>
    <p:sldId id="277" r:id="rId3"/>
    <p:sldId id="297" r:id="rId4"/>
    <p:sldId id="298" r:id="rId5"/>
    <p:sldId id="311" r:id="rId6"/>
    <p:sldId id="299" r:id="rId7"/>
    <p:sldId id="300" r:id="rId8"/>
    <p:sldId id="312" r:id="rId9"/>
    <p:sldId id="301" r:id="rId10"/>
    <p:sldId id="302" r:id="rId11"/>
    <p:sldId id="303" r:id="rId12"/>
    <p:sldId id="304" r:id="rId13"/>
    <p:sldId id="305" r:id="rId14"/>
    <p:sldId id="307" r:id="rId15"/>
    <p:sldId id="306" r:id="rId16"/>
    <p:sldId id="30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35C9C2"/>
    <a:srgbClr val="2B1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autoAdjust="0"/>
  </p:normalViewPr>
  <p:slideViewPr>
    <p:cSldViewPr>
      <p:cViewPr>
        <p:scale>
          <a:sx n="77" d="100"/>
          <a:sy n="77" d="100"/>
        </p:scale>
        <p:origin x="-92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919A9-FC75-451A-9B6B-F4F82855A7B2}" type="datetimeFigureOut">
              <a:rPr lang="en-US" smtClean="0"/>
              <a:t>6/16/2016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69365-0CA1-4171-AD86-B1AD2D9AA81C}" type="slidenum">
              <a:rPr lang="en-US" smtClean="0"/>
              <a:t>‹#›</a:t>
            </a:fld>
            <a:endParaRPr lang="en-US"/>
          </a:p>
        </p:txBody>
      </p:sp>
    </p:spTree>
    <p:extLst>
      <p:ext uri="{BB962C8B-B14F-4D97-AF65-F5344CB8AC3E}">
        <p14:creationId xmlns:p14="http://schemas.microsoft.com/office/powerpoint/2010/main" val="255251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宋体" panose="02010600030101010101" pitchFamily="2" charset="-122"/>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9448CEA6-A243-4E6F-B30D-9C867891A25C}" type="slidenum">
              <a:rPr lang="en-US" altLang="en-US" sz="1200" smtClean="0"/>
              <a:pPr/>
              <a:t>1</a:t>
            </a:fld>
            <a:endParaRPr lang="en-US" altLang="en-US" sz="1200" smtClean="0"/>
          </a:p>
        </p:txBody>
      </p:sp>
      <p:sp>
        <p:nvSpPr>
          <p:cNvPr id="61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smtClean="0"/>
          </a:p>
        </p:txBody>
      </p:sp>
    </p:spTree>
    <p:extLst>
      <p:ext uri="{BB962C8B-B14F-4D97-AF65-F5344CB8AC3E}">
        <p14:creationId xmlns:p14="http://schemas.microsoft.com/office/powerpoint/2010/main" val="364186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19" name="Image" r:id="rId3" imgW="7606349" imgH="6095238" progId="Photoshop.Image.6">
                  <p:embed/>
                </p:oleObj>
              </mc:Choice>
              <mc:Fallback>
                <p:oleObj name="Image" r:id="rId3" imgW="7606349" imgH="6095238" progId="Photoshop.Image.6">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anose="05000000000000000000" pitchFamily="2" charset="2"/>
              <a:buNone/>
              <a:defRPr sz="2400" b="0">
                <a:solidFill>
                  <a:srgbClr val="2B166E"/>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panose="020B0604020202020204" pitchFamily="34" charset="0"/>
              </a:defRPr>
            </a:lvl1pPr>
          </a:lstStyle>
          <a:p>
            <a:endParaRPr lang="en-US" altLang="en-US"/>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panose="020B0604020202020204" pitchFamily="34" charset="0"/>
              </a:defRPr>
            </a:lvl1pPr>
          </a:lstStyle>
          <a:p>
            <a:endParaRPr lang="en-US" altLang="en-US"/>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5F7C2C3C-47D2-4024-AA70-ABF5E606D2CA}" type="slidenum">
              <a:rPr lang="en-US" altLang="en-US"/>
              <a:pPr/>
              <a:t>‹#›</a:t>
            </a:fld>
            <a:endParaRPr lang="en-US" altLang="en-US"/>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chemeClr val="bg1"/>
                </a:solidFill>
                <a:latin typeface="Verdana" panose="020B0604030504040204" pitchFamily="34"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en-US" altLang="ko-KR"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A604ACB6-BB9E-4922-B6CC-BC6A999483DB}" type="slidenum">
              <a:rPr lang="en-US" altLang="en-US"/>
              <a:pPr/>
              <a:t>‹#›</a:t>
            </a:fld>
            <a:endParaRPr lang="en-US" altLang="en-US"/>
          </a:p>
        </p:txBody>
      </p:sp>
    </p:spTree>
    <p:extLst>
      <p:ext uri="{BB962C8B-B14F-4D97-AF65-F5344CB8AC3E}">
        <p14:creationId xmlns:p14="http://schemas.microsoft.com/office/powerpoint/2010/main" val="295360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F38AB20B-9EB2-46C0-A335-495335001D41}" type="slidenum">
              <a:rPr lang="en-US" altLang="en-US"/>
              <a:pPr/>
              <a:t>‹#›</a:t>
            </a:fld>
            <a:endParaRPr lang="en-US" altLang="en-US"/>
          </a:p>
        </p:txBody>
      </p:sp>
    </p:spTree>
    <p:extLst>
      <p:ext uri="{BB962C8B-B14F-4D97-AF65-F5344CB8AC3E}">
        <p14:creationId xmlns:p14="http://schemas.microsoft.com/office/powerpoint/2010/main" val="224045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0011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23038"/>
            <a:ext cx="2133600" cy="320675"/>
          </a:xfrm>
        </p:spPr>
        <p:txBody>
          <a:bodyPr/>
          <a:lstStyle>
            <a:lvl1pPr>
              <a:defRPr/>
            </a:lvl1pPr>
          </a:lstStyle>
          <a:p>
            <a:r>
              <a:rPr lang="en-US" altLang="en-US"/>
              <a:t>www.themegallery.com</a:t>
            </a:r>
          </a:p>
        </p:txBody>
      </p:sp>
      <p:sp>
        <p:nvSpPr>
          <p:cNvPr id="5" name="Footer Placeholder 4"/>
          <p:cNvSpPr>
            <a:spLocks noGrp="1"/>
          </p:cNvSpPr>
          <p:nvPr>
            <p:ph type="ftr" sz="quarter" idx="11"/>
          </p:nvPr>
        </p:nvSpPr>
        <p:spPr>
          <a:xfrm>
            <a:off x="6324600" y="6537325"/>
            <a:ext cx="2438400" cy="320675"/>
          </a:xfrm>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a:xfrm>
            <a:off x="3276600" y="6537325"/>
            <a:ext cx="2133600" cy="320675"/>
          </a:xfrm>
        </p:spPr>
        <p:txBody>
          <a:bodyPr/>
          <a:lstStyle>
            <a:lvl1pPr>
              <a:defRPr/>
            </a:lvl1pPr>
          </a:lstStyle>
          <a:p>
            <a:fld id="{16136709-5D85-4F70-BA85-DE9A953E4ADE}" type="slidenum">
              <a:rPr lang="en-US" altLang="en-US"/>
              <a:pPr/>
              <a:t>‹#›</a:t>
            </a:fld>
            <a:endParaRPr lang="en-US" altLang="en-US"/>
          </a:p>
        </p:txBody>
      </p:sp>
    </p:spTree>
    <p:extLst>
      <p:ext uri="{BB962C8B-B14F-4D97-AF65-F5344CB8AC3E}">
        <p14:creationId xmlns:p14="http://schemas.microsoft.com/office/powerpoint/2010/main" val="33451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1F9F9EA5-02E3-443E-94F0-1F25F016F37C}" type="slidenum">
              <a:rPr lang="en-US" altLang="en-US"/>
              <a:pPr/>
              <a:t>‹#›</a:t>
            </a:fld>
            <a:endParaRPr lang="en-US" altLang="en-US"/>
          </a:p>
        </p:txBody>
      </p:sp>
    </p:spTree>
    <p:extLst>
      <p:ext uri="{BB962C8B-B14F-4D97-AF65-F5344CB8AC3E}">
        <p14:creationId xmlns:p14="http://schemas.microsoft.com/office/powerpoint/2010/main" val="137649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7CD8DA50-0E3E-45C5-B7DB-EBF9FBCE9608}" type="slidenum">
              <a:rPr lang="en-US" altLang="en-US"/>
              <a:pPr/>
              <a:t>‹#›</a:t>
            </a:fld>
            <a:endParaRPr lang="en-US" altLang="en-US"/>
          </a:p>
        </p:txBody>
      </p:sp>
    </p:spTree>
    <p:extLst>
      <p:ext uri="{BB962C8B-B14F-4D97-AF65-F5344CB8AC3E}">
        <p14:creationId xmlns:p14="http://schemas.microsoft.com/office/powerpoint/2010/main" val="39277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A1BF5169-C833-4C76-8352-492DCF7FBADD}" type="slidenum">
              <a:rPr lang="en-US" altLang="en-US"/>
              <a:pPr/>
              <a:t>‹#›</a:t>
            </a:fld>
            <a:endParaRPr lang="en-US" altLang="en-US"/>
          </a:p>
        </p:txBody>
      </p:sp>
    </p:spTree>
    <p:extLst>
      <p:ext uri="{BB962C8B-B14F-4D97-AF65-F5344CB8AC3E}">
        <p14:creationId xmlns:p14="http://schemas.microsoft.com/office/powerpoint/2010/main" val="6899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www.themegallery.com</a:t>
            </a:r>
          </a:p>
        </p:txBody>
      </p:sp>
      <p:sp>
        <p:nvSpPr>
          <p:cNvPr id="8" name="Footer Placeholder 7"/>
          <p:cNvSpPr>
            <a:spLocks noGrp="1"/>
          </p:cNvSpPr>
          <p:nvPr>
            <p:ph type="ftr" sz="quarter" idx="11"/>
          </p:nvPr>
        </p:nvSpPr>
        <p:spPr/>
        <p:txBody>
          <a:bodyPr/>
          <a:lstStyle>
            <a:lvl1pPr>
              <a:defRPr/>
            </a:lvl1pPr>
          </a:lstStyle>
          <a:p>
            <a:r>
              <a:rPr lang="en-US" altLang="en-US"/>
              <a:t>Company Logo</a:t>
            </a:r>
          </a:p>
        </p:txBody>
      </p:sp>
      <p:sp>
        <p:nvSpPr>
          <p:cNvPr id="9" name="Slide Number Placeholder 8"/>
          <p:cNvSpPr>
            <a:spLocks noGrp="1"/>
          </p:cNvSpPr>
          <p:nvPr>
            <p:ph type="sldNum" sz="quarter" idx="12"/>
          </p:nvPr>
        </p:nvSpPr>
        <p:spPr/>
        <p:txBody>
          <a:bodyPr/>
          <a:lstStyle>
            <a:lvl1pPr>
              <a:defRPr/>
            </a:lvl1pPr>
          </a:lstStyle>
          <a:p>
            <a:fld id="{120A8FF4-CCB4-46DD-BEDC-772187B31E3B}" type="slidenum">
              <a:rPr lang="en-US" altLang="en-US"/>
              <a:pPr/>
              <a:t>‹#›</a:t>
            </a:fld>
            <a:endParaRPr lang="en-US" altLang="en-US"/>
          </a:p>
        </p:txBody>
      </p:sp>
    </p:spTree>
    <p:extLst>
      <p:ext uri="{BB962C8B-B14F-4D97-AF65-F5344CB8AC3E}">
        <p14:creationId xmlns:p14="http://schemas.microsoft.com/office/powerpoint/2010/main" val="417257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www.themegallery.com</a:t>
            </a:r>
          </a:p>
        </p:txBody>
      </p:sp>
      <p:sp>
        <p:nvSpPr>
          <p:cNvPr id="4" name="Footer Placeholder 3"/>
          <p:cNvSpPr>
            <a:spLocks noGrp="1"/>
          </p:cNvSpPr>
          <p:nvPr>
            <p:ph type="ftr" sz="quarter" idx="11"/>
          </p:nvPr>
        </p:nvSpPr>
        <p:spPr/>
        <p:txBody>
          <a:bodyPr/>
          <a:lstStyle>
            <a:lvl1pPr>
              <a:defRPr/>
            </a:lvl1pPr>
          </a:lstStyle>
          <a:p>
            <a:r>
              <a:rPr lang="en-US" altLang="en-US"/>
              <a:t>Company Logo</a:t>
            </a:r>
          </a:p>
        </p:txBody>
      </p:sp>
      <p:sp>
        <p:nvSpPr>
          <p:cNvPr id="5" name="Slide Number Placeholder 4"/>
          <p:cNvSpPr>
            <a:spLocks noGrp="1"/>
          </p:cNvSpPr>
          <p:nvPr>
            <p:ph type="sldNum" sz="quarter" idx="12"/>
          </p:nvPr>
        </p:nvSpPr>
        <p:spPr/>
        <p:txBody>
          <a:bodyPr/>
          <a:lstStyle>
            <a:lvl1pPr>
              <a:defRPr/>
            </a:lvl1pPr>
          </a:lstStyle>
          <a:p>
            <a:fld id="{EA23D8AA-5E10-4B3F-A353-136A2C2DAA46}" type="slidenum">
              <a:rPr lang="en-US" altLang="en-US"/>
              <a:pPr/>
              <a:t>‹#›</a:t>
            </a:fld>
            <a:endParaRPr lang="en-US" altLang="en-US"/>
          </a:p>
        </p:txBody>
      </p:sp>
    </p:spTree>
    <p:extLst>
      <p:ext uri="{BB962C8B-B14F-4D97-AF65-F5344CB8AC3E}">
        <p14:creationId xmlns:p14="http://schemas.microsoft.com/office/powerpoint/2010/main" val="362986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www.themegallery.com</a:t>
            </a:r>
          </a:p>
        </p:txBody>
      </p:sp>
      <p:sp>
        <p:nvSpPr>
          <p:cNvPr id="3" name="Footer Placeholder 2"/>
          <p:cNvSpPr>
            <a:spLocks noGrp="1"/>
          </p:cNvSpPr>
          <p:nvPr>
            <p:ph type="ftr" sz="quarter" idx="11"/>
          </p:nvPr>
        </p:nvSpPr>
        <p:spPr/>
        <p:txBody>
          <a:bodyPr/>
          <a:lstStyle>
            <a:lvl1pPr>
              <a:defRPr/>
            </a:lvl1pPr>
          </a:lstStyle>
          <a:p>
            <a:r>
              <a:rPr lang="en-US" altLang="en-US"/>
              <a:t>Company Logo</a:t>
            </a:r>
          </a:p>
        </p:txBody>
      </p:sp>
      <p:sp>
        <p:nvSpPr>
          <p:cNvPr id="4" name="Slide Number Placeholder 3"/>
          <p:cNvSpPr>
            <a:spLocks noGrp="1"/>
          </p:cNvSpPr>
          <p:nvPr>
            <p:ph type="sldNum" sz="quarter" idx="12"/>
          </p:nvPr>
        </p:nvSpPr>
        <p:spPr/>
        <p:txBody>
          <a:bodyPr/>
          <a:lstStyle>
            <a:lvl1pPr>
              <a:defRPr/>
            </a:lvl1pPr>
          </a:lstStyle>
          <a:p>
            <a:fld id="{B75825DB-E709-487A-8C6E-54D38343FAAD}" type="slidenum">
              <a:rPr lang="en-US" altLang="en-US"/>
              <a:pPr/>
              <a:t>‹#›</a:t>
            </a:fld>
            <a:endParaRPr lang="en-US" altLang="en-US"/>
          </a:p>
        </p:txBody>
      </p:sp>
    </p:spTree>
    <p:extLst>
      <p:ext uri="{BB962C8B-B14F-4D97-AF65-F5344CB8AC3E}">
        <p14:creationId xmlns:p14="http://schemas.microsoft.com/office/powerpoint/2010/main" val="424008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6D6F4C9E-87E4-49F4-8838-6E148EFB9122}" type="slidenum">
              <a:rPr lang="en-US" altLang="en-US"/>
              <a:pPr/>
              <a:t>‹#›</a:t>
            </a:fld>
            <a:endParaRPr lang="en-US" altLang="en-US"/>
          </a:p>
        </p:txBody>
      </p:sp>
    </p:spTree>
    <p:extLst>
      <p:ext uri="{BB962C8B-B14F-4D97-AF65-F5344CB8AC3E}">
        <p14:creationId xmlns:p14="http://schemas.microsoft.com/office/powerpoint/2010/main" val="2356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981889F7-C5AB-4295-9D6C-DBA4BDB9E653}" type="slidenum">
              <a:rPr lang="en-US" altLang="en-US"/>
              <a:pPr/>
              <a:t>‹#›</a:t>
            </a:fld>
            <a:endParaRPr lang="en-US" altLang="en-US"/>
          </a:p>
        </p:txBody>
      </p:sp>
    </p:spTree>
    <p:extLst>
      <p:ext uri="{BB962C8B-B14F-4D97-AF65-F5344CB8AC3E}">
        <p14:creationId xmlns:p14="http://schemas.microsoft.com/office/powerpoint/2010/main" val="320578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1067" name="Image" r:id="rId15" imgW="7390476" imgH="913963" progId="Photoshop.Image.6">
                  <p:embed/>
                </p:oleObj>
              </mc:Choice>
              <mc:Fallback>
                <p:oleObj name="Image" r:id="rId15" imgW="7390476" imgH="913963" progId="Photoshop.Image.6">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r>
              <a:rPr lang="en-US" altLang="en-US"/>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r>
              <a:rPr lang="en-US" altLang="en-US"/>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8906109-D934-402C-81FC-233451D0079F}" type="slidenum">
              <a:rPr lang="en-US" altLang="en-US"/>
              <a:pPr/>
              <a:t>‹#›</a:t>
            </a:fld>
            <a:endParaRPr lang="en-US" altLang="en-US"/>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32816" y="1103313"/>
            <a:ext cx="8280400" cy="24479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zh-CN" b="1" smtClean="0">
                <a:solidFill>
                  <a:srgbClr val="0066CC"/>
                </a:solidFill>
                <a:latin typeface="Times New Roman" panose="02020603050405020304" pitchFamily="18" charset="0"/>
                <a:cs typeface="Times New Roman" panose="02020603050405020304" pitchFamily="18" charset="0"/>
              </a:rPr>
              <a:t>HƯỚNG DẪN ĐIỀN PHIẾU ĐIỀU TRA HỘI NHẬP QUỐC TẾ VỀ KH&amp;CN</a:t>
            </a:r>
          </a:p>
        </p:txBody>
      </p:sp>
      <p:sp>
        <p:nvSpPr>
          <p:cNvPr id="5123" name="Rectangle 3"/>
          <p:cNvSpPr>
            <a:spLocks noChangeArrowheads="1"/>
          </p:cNvSpPr>
          <p:nvPr/>
        </p:nvSpPr>
        <p:spPr bwMode="auto">
          <a:xfrm>
            <a:off x="1547813" y="5857875"/>
            <a:ext cx="6400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lang="en-US" altLang="zh-CN" sz="2400" b="1" i="1" smtClean="0">
                <a:solidFill>
                  <a:srgbClr val="0066CC"/>
                </a:solidFill>
              </a:rPr>
              <a:t>Hà Nội, 13/6/2016</a:t>
            </a:r>
            <a:endParaRPr lang="en-US" altLang="zh-CN" sz="2400" b="1" i="1">
              <a:solidFill>
                <a:srgbClr val="0066CC"/>
              </a:solidFill>
            </a:endParaRPr>
          </a:p>
        </p:txBody>
      </p:sp>
      <p:pic>
        <p:nvPicPr>
          <p:cNvPr id="5124" name="Picture 3" descr="logo NASA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3"/>
          <p:cNvSpPr txBox="1">
            <a:spLocks noChangeArrowheads="1"/>
          </p:cNvSpPr>
          <p:nvPr/>
        </p:nvSpPr>
        <p:spPr bwMode="auto">
          <a:xfrm>
            <a:off x="916134" y="152400"/>
            <a:ext cx="8229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a:solidFill>
                  <a:schemeClr val="bg1"/>
                </a:solidFill>
                <a:latin typeface="Constantia" panose="02030602050306030303" pitchFamily="18" charset="0"/>
              </a:rPr>
              <a:t>CỤC THÔNG TIN KHOA HỌC VÀ CÔNG NGHỆ QUỐC GIA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436" y="3862916"/>
            <a:ext cx="1144297" cy="108775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194" y="3880628"/>
            <a:ext cx="1219874" cy="109745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35" y="3733801"/>
            <a:ext cx="2324997" cy="130907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7800" y="3862916"/>
            <a:ext cx="1205026" cy="108775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3822510"/>
            <a:ext cx="2327611" cy="1404226"/>
          </a:xfrm>
          <a:prstGeom prst="rect">
            <a:avLst/>
          </a:prstGeom>
        </p:spPr>
      </p:pic>
    </p:spTree>
    <p:extLst>
      <p:ext uri="{BB962C8B-B14F-4D97-AF65-F5344CB8AC3E}">
        <p14:creationId xmlns:p14="http://schemas.microsoft.com/office/powerpoint/2010/main" val="326537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409147" y="1143000"/>
            <a:ext cx="8582453" cy="390519"/>
          </a:xfrm>
          <a:prstGeom prst="rect">
            <a:avLst/>
          </a:prstGeom>
        </p:spPr>
      </p:pic>
      <p:pic>
        <p:nvPicPr>
          <p:cNvPr id="6" name="Picture 5"/>
          <p:cNvPicPr>
            <a:picLocks noChangeAspect="1"/>
          </p:cNvPicPr>
          <p:nvPr/>
        </p:nvPicPr>
        <p:blipFill>
          <a:blip r:embed="rId4"/>
          <a:stretch>
            <a:fillRect/>
          </a:stretch>
        </p:blipFill>
        <p:spPr>
          <a:xfrm>
            <a:off x="370237" y="1522979"/>
            <a:ext cx="8621363" cy="283370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268501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0" y="990600"/>
            <a:ext cx="9147313" cy="4114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333880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8288" y="1371600"/>
            <a:ext cx="9087928" cy="3276600"/>
          </a:xfrm>
          <a:prstGeom prst="rect">
            <a:avLst/>
          </a:prstGeom>
        </p:spPr>
      </p:pic>
      <p:pic>
        <p:nvPicPr>
          <p:cNvPr id="4" name="Picture 3"/>
          <p:cNvPicPr>
            <a:picLocks noChangeAspect="1"/>
          </p:cNvPicPr>
          <p:nvPr/>
        </p:nvPicPr>
        <p:blipFill>
          <a:blip r:embed="rId4"/>
          <a:stretch>
            <a:fillRect/>
          </a:stretch>
        </p:blipFill>
        <p:spPr>
          <a:xfrm>
            <a:off x="1600200" y="914400"/>
            <a:ext cx="6388100" cy="304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391960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33400" y="1600200"/>
            <a:ext cx="8401050" cy="2286000"/>
          </a:xfrm>
          <a:prstGeom prst="rect">
            <a:avLst/>
          </a:prstGeom>
        </p:spPr>
      </p:pic>
      <p:pic>
        <p:nvPicPr>
          <p:cNvPr id="6" name="Picture 5"/>
          <p:cNvPicPr>
            <a:picLocks noChangeAspect="1"/>
          </p:cNvPicPr>
          <p:nvPr/>
        </p:nvPicPr>
        <p:blipFill>
          <a:blip r:embed="rId4"/>
          <a:stretch>
            <a:fillRect/>
          </a:stretch>
        </p:blipFill>
        <p:spPr>
          <a:xfrm>
            <a:off x="1600200" y="914400"/>
            <a:ext cx="6388100" cy="304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633808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8600" y="1524000"/>
            <a:ext cx="8676059" cy="30433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535886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68840"/>
            <a:ext cx="8915400" cy="563562"/>
          </a:xfrm>
        </p:spPr>
        <p:txBody>
          <a:bodyPr/>
          <a:lstStyle/>
          <a:p>
            <a:pPr eaLnBrk="0" hangingPunct="0"/>
            <a:r>
              <a:rPr lang="en-US" sz="2400" smtClean="0"/>
              <a:t>3. Đánh </a:t>
            </a:r>
            <a:r>
              <a:rPr lang="en-US" sz="2400"/>
              <a:t>giá về điều kiện hội nhập quốc tế về KH&amp;CN của đơn vị</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8599" y="1371600"/>
            <a:ext cx="8870913" cy="40386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182441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68840"/>
            <a:ext cx="8915400" cy="563562"/>
          </a:xfrm>
        </p:spPr>
        <p:txBody>
          <a:bodyPr/>
          <a:lstStyle/>
          <a:p>
            <a:pPr eaLnBrk="0" hangingPunct="0"/>
            <a:r>
              <a:rPr lang="en-US" altLang="en-US" sz="2400" dirty="0" err="1" smtClean="0"/>
              <a:t>Tính</a:t>
            </a:r>
            <a:r>
              <a:rPr lang="en-US" altLang="en-US" sz="2400" dirty="0" smtClean="0"/>
              <a:t> </a:t>
            </a:r>
            <a:r>
              <a:rPr lang="en-US" altLang="en-US" sz="2400" dirty="0" err="1" smtClean="0"/>
              <a:t>hợp</a:t>
            </a:r>
            <a:r>
              <a:rPr lang="en-US" altLang="en-US" sz="2400" dirty="0" smtClean="0"/>
              <a:t> </a:t>
            </a:r>
            <a:r>
              <a:rPr lang="en-US" altLang="en-US" sz="2400" dirty="0" err="1" smtClean="0"/>
              <a:t>pháp</a:t>
            </a:r>
            <a:r>
              <a:rPr lang="en-US" altLang="en-US" sz="2400" dirty="0" smtClean="0"/>
              <a:t> </a:t>
            </a:r>
            <a:r>
              <a:rPr lang="en-US" altLang="en-US" sz="2400" dirty="0" err="1" smtClean="0"/>
              <a:t>của</a:t>
            </a:r>
            <a:r>
              <a:rPr lang="en-US" altLang="en-US" sz="2400" dirty="0" smtClean="0"/>
              <a:t> </a:t>
            </a:r>
            <a:r>
              <a:rPr lang="en-US" altLang="en-US" sz="2400" dirty="0" err="1" smtClean="0"/>
              <a:t>phiếu</a:t>
            </a:r>
            <a:r>
              <a:rPr lang="en-US" altLang="en-US" sz="2400" dirty="0" smtClean="0"/>
              <a:t> </a:t>
            </a:r>
            <a:r>
              <a:rPr lang="en-US" altLang="en-US" sz="2400" dirty="0" err="1" smtClean="0"/>
              <a:t>điều</a:t>
            </a:r>
            <a:r>
              <a:rPr lang="en-US" altLang="en-US" sz="2400" dirty="0" smtClean="0"/>
              <a:t> </a:t>
            </a:r>
            <a:r>
              <a:rPr lang="en-US" altLang="en-US" sz="2400" dirty="0" err="1" smtClean="0"/>
              <a:t>tra</a:t>
            </a:r>
            <a:endParaRPr lang="en-US" altLang="en-US" sz="2400" dirty="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pic>
        <p:nvPicPr>
          <p:cNvPr id="2" name="Picture 1"/>
          <p:cNvPicPr>
            <a:picLocks noChangeAspect="1"/>
          </p:cNvPicPr>
          <p:nvPr/>
        </p:nvPicPr>
        <p:blipFill>
          <a:blip r:embed="rId4"/>
          <a:stretch>
            <a:fillRect/>
          </a:stretch>
        </p:blipFill>
        <p:spPr>
          <a:xfrm>
            <a:off x="228600" y="1905000"/>
            <a:ext cx="8597699" cy="2130464"/>
          </a:xfrm>
          <a:prstGeom prst="rect">
            <a:avLst/>
          </a:prstGeom>
        </p:spPr>
      </p:pic>
    </p:spTree>
    <p:extLst>
      <p:ext uri="{BB962C8B-B14F-4D97-AF65-F5344CB8AC3E}">
        <p14:creationId xmlns:p14="http://schemas.microsoft.com/office/powerpoint/2010/main" val="298119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Giới thiệu chung</a:t>
            </a:r>
            <a:endParaRPr lang="en-US" altLang="en-US">
              <a:solidFill>
                <a:schemeClr val="accent1"/>
              </a:solidFill>
            </a:endParaRPr>
          </a:p>
        </p:txBody>
      </p:sp>
      <p:grpSp>
        <p:nvGrpSpPr>
          <p:cNvPr id="87107" name="Group 67"/>
          <p:cNvGrpSpPr>
            <a:grpSpLocks/>
          </p:cNvGrpSpPr>
          <p:nvPr/>
        </p:nvGrpSpPr>
        <p:grpSpPr bwMode="auto">
          <a:xfrm>
            <a:off x="381000" y="1371600"/>
            <a:ext cx="8426450" cy="947738"/>
            <a:chOff x="1220" y="1179"/>
            <a:chExt cx="5308" cy="597"/>
          </a:xfrm>
        </p:grpSpPr>
        <p:sp>
          <p:nvSpPr>
            <p:cNvPr id="87088" name="AutoShape 48"/>
            <p:cNvSpPr>
              <a:spLocks noChangeArrowheads="1"/>
            </p:cNvSpPr>
            <p:nvPr/>
          </p:nvSpPr>
          <p:spPr bwMode="gray">
            <a:xfrm>
              <a:off x="1656" y="1179"/>
              <a:ext cx="4872" cy="59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089" name="AutoShape 49"/>
            <p:cNvSpPr>
              <a:spLocks noChangeArrowheads="1"/>
            </p:cNvSpPr>
            <p:nvPr/>
          </p:nvSpPr>
          <p:spPr bwMode="gray">
            <a:xfrm>
              <a:off x="1220" y="1198"/>
              <a:ext cx="428" cy="460"/>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7090" name="Text Box 50"/>
            <p:cNvSpPr txBox="1">
              <a:spLocks noChangeArrowheads="1"/>
            </p:cNvSpPr>
            <p:nvPr/>
          </p:nvSpPr>
          <p:spPr bwMode="gray">
            <a:xfrm>
              <a:off x="1728" y="1329"/>
              <a:ext cx="48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smtClean="0"/>
                <a:t>Năng lực hội nhập quốc tế của các tổ chức KH&amp;CN</a:t>
              </a:r>
              <a:endParaRPr lang="en-US" altLang="en-US" sz="2400" b="1">
                <a:solidFill>
                  <a:srgbClr val="000000"/>
                </a:solidFill>
              </a:endParaRPr>
            </a:p>
          </p:txBody>
        </p:sp>
        <p:sp>
          <p:nvSpPr>
            <p:cNvPr id="87091" name="Text Box 51"/>
            <p:cNvSpPr txBox="1">
              <a:spLocks noChangeArrowheads="1"/>
            </p:cNvSpPr>
            <p:nvPr/>
          </p:nvSpPr>
          <p:spPr bwMode="gray">
            <a:xfrm>
              <a:off x="1315" y="1260"/>
              <a:ext cx="2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eaLnBrk="0" hangingPunct="0"/>
              <a:r>
                <a:rPr lang="en-US" altLang="en-US" sz="2400">
                  <a:solidFill>
                    <a:schemeClr val="bg1"/>
                  </a:solidFill>
                </a:rPr>
                <a:t>1</a:t>
              </a:r>
            </a:p>
          </p:txBody>
        </p:sp>
      </p:grpSp>
      <p:grpSp>
        <p:nvGrpSpPr>
          <p:cNvPr id="87108" name="Group 68"/>
          <p:cNvGrpSpPr>
            <a:grpSpLocks/>
          </p:cNvGrpSpPr>
          <p:nvPr/>
        </p:nvGrpSpPr>
        <p:grpSpPr bwMode="auto">
          <a:xfrm>
            <a:off x="314198" y="3163886"/>
            <a:ext cx="8493125" cy="885825"/>
            <a:chOff x="1176" y="1659"/>
            <a:chExt cx="5350" cy="558"/>
          </a:xfrm>
        </p:grpSpPr>
        <p:sp>
          <p:nvSpPr>
            <p:cNvPr id="87093" name="AutoShape 53"/>
            <p:cNvSpPr>
              <a:spLocks noChangeArrowheads="1"/>
            </p:cNvSpPr>
            <p:nvPr/>
          </p:nvSpPr>
          <p:spPr bwMode="gray">
            <a:xfrm>
              <a:off x="1584" y="1659"/>
              <a:ext cx="4942" cy="515"/>
            </a:xfrm>
            <a:prstGeom prst="roundRect">
              <a:avLst>
                <a:gd name="adj" fmla="val 16667"/>
              </a:avLst>
            </a:prstGeom>
            <a:gradFill rotWithShape="1">
              <a:gsLst>
                <a:gs pos="0">
                  <a:schemeClr val="hlink">
                    <a:gamma/>
                    <a:tint val="21176"/>
                    <a:invGamma/>
                  </a:schemeClr>
                </a:gs>
                <a:gs pos="100000">
                  <a:schemeClr va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094" name="AutoShape 54"/>
            <p:cNvSpPr>
              <a:spLocks noChangeArrowheads="1"/>
            </p:cNvSpPr>
            <p:nvPr/>
          </p:nvSpPr>
          <p:spPr bwMode="gray">
            <a:xfrm>
              <a:off x="1176" y="1679"/>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7095" name="Text Box 55"/>
            <p:cNvSpPr txBox="1">
              <a:spLocks noChangeArrowheads="1"/>
            </p:cNvSpPr>
            <p:nvPr/>
          </p:nvSpPr>
          <p:spPr bwMode="gray">
            <a:xfrm>
              <a:off x="1728" y="1694"/>
              <a:ext cx="475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smtClean="0"/>
                <a:t>Kết quả h</a:t>
              </a:r>
              <a:r>
                <a:rPr lang="vi-VN" sz="2400" b="1" smtClean="0"/>
                <a:t>oạt động </a:t>
              </a:r>
              <a:r>
                <a:rPr lang="en-US" sz="2400" b="1" smtClean="0"/>
                <a:t>n</a:t>
              </a:r>
              <a:r>
                <a:rPr lang="vi-VN" sz="2400" b="1" smtClean="0"/>
                <a:t>ghiên </a:t>
              </a:r>
              <a:r>
                <a:rPr lang="en-US" sz="2400" b="1" smtClean="0"/>
                <a:t>cứu hội nhập quốc tế về KH&amp;CN</a:t>
              </a:r>
              <a:endParaRPr lang="en-US" altLang="en-US" sz="2400" b="1">
                <a:solidFill>
                  <a:srgbClr val="000000"/>
                </a:solidFill>
              </a:endParaRPr>
            </a:p>
          </p:txBody>
        </p:sp>
        <p:sp>
          <p:nvSpPr>
            <p:cNvPr id="87096" name="Text Box 56"/>
            <p:cNvSpPr txBox="1">
              <a:spLocks noChangeArrowheads="1"/>
            </p:cNvSpPr>
            <p:nvPr/>
          </p:nvSpPr>
          <p:spPr bwMode="gray">
            <a:xfrm>
              <a:off x="1273" y="174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en-US" sz="2400">
                  <a:solidFill>
                    <a:schemeClr val="bg1"/>
                  </a:solidFill>
                </a:rPr>
                <a:t>2</a:t>
              </a:r>
            </a:p>
          </p:txBody>
        </p:sp>
      </p:grpSp>
      <p:grpSp>
        <p:nvGrpSpPr>
          <p:cNvPr id="87109" name="Group 69"/>
          <p:cNvGrpSpPr>
            <a:grpSpLocks/>
          </p:cNvGrpSpPr>
          <p:nvPr/>
        </p:nvGrpSpPr>
        <p:grpSpPr bwMode="auto">
          <a:xfrm>
            <a:off x="314198" y="4657726"/>
            <a:ext cx="8493125" cy="898526"/>
            <a:chOff x="1344" y="2001"/>
            <a:chExt cx="5350" cy="566"/>
          </a:xfrm>
        </p:grpSpPr>
        <p:sp>
          <p:nvSpPr>
            <p:cNvPr id="87098" name="AutoShape 58"/>
            <p:cNvSpPr>
              <a:spLocks noChangeArrowheads="1"/>
            </p:cNvSpPr>
            <p:nvPr/>
          </p:nvSpPr>
          <p:spPr bwMode="gray">
            <a:xfrm>
              <a:off x="1776" y="2001"/>
              <a:ext cx="4918" cy="543"/>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099" name="AutoShape 59"/>
            <p:cNvSpPr>
              <a:spLocks noChangeArrowheads="1"/>
            </p:cNvSpPr>
            <p:nvPr/>
          </p:nvSpPr>
          <p:spPr bwMode="gray">
            <a:xfrm>
              <a:off x="1344" y="206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7100" name="Text Box 60"/>
            <p:cNvSpPr txBox="1">
              <a:spLocks noChangeArrowheads="1"/>
            </p:cNvSpPr>
            <p:nvPr/>
          </p:nvSpPr>
          <p:spPr bwMode="gray">
            <a:xfrm>
              <a:off x="1728" y="2044"/>
              <a:ext cx="491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smtClean="0"/>
                <a:t>Đánh giá về điều kiện hội nhập quốc tế về KH&amp;CN của đơn vị</a:t>
              </a:r>
              <a:endParaRPr lang="en-US" altLang="en-US" sz="2400" b="1">
                <a:solidFill>
                  <a:srgbClr val="000000"/>
                </a:solidFill>
              </a:endParaRPr>
            </a:p>
          </p:txBody>
        </p:sp>
        <p:sp>
          <p:nvSpPr>
            <p:cNvPr id="87101" name="Text Box 61"/>
            <p:cNvSpPr txBox="1">
              <a:spLocks noChangeArrowheads="1"/>
            </p:cNvSpPr>
            <p:nvPr/>
          </p:nvSpPr>
          <p:spPr bwMode="gray">
            <a:xfrm>
              <a:off x="1441" y="212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en-US" sz="2400">
                  <a:solidFill>
                    <a:schemeClr val="bg1"/>
                  </a:solidFill>
                </a:rPr>
                <a:t>3</a:t>
              </a:r>
            </a:p>
          </p:txBody>
        </p:sp>
      </p:grpSp>
      <p:pic>
        <p:nvPicPr>
          <p:cNvPr id="30"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smtClean="0"/>
              <a:t>Thông tin chung</a:t>
            </a:r>
            <a:endParaRPr lang="en-US" altLang="en-US" sz="2800">
              <a:solidFill>
                <a:schemeClr val="accent1"/>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0" y="707136"/>
            <a:ext cx="9144000" cy="5172838"/>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val="302101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
            <a:ext cx="8915400" cy="563562"/>
          </a:xfrm>
        </p:spPr>
        <p:txBody>
          <a:bodyPr/>
          <a:lstStyle/>
          <a:p>
            <a:pPr eaLnBrk="0" hangingPunct="0"/>
            <a:r>
              <a:rPr lang="en-US" sz="2200" smtClean="0"/>
              <a:t>1. Năng </a:t>
            </a:r>
            <a:r>
              <a:rPr lang="en-US" sz="2200"/>
              <a:t>lực hội nhập quốc tế của các tổ chức KH&amp;CN</a:t>
            </a:r>
            <a:endParaRPr lang="en-US" altLang="en-US" sz="22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2362200"/>
            <a:ext cx="9096375" cy="2566416"/>
          </a:xfrm>
          <a:prstGeom prst="rect">
            <a:avLst/>
          </a:prstGeom>
        </p:spPr>
      </p:pic>
      <p:sp>
        <p:nvSpPr>
          <p:cNvPr id="8" name="Round Diagonal Corner Rectangle 7"/>
          <p:cNvSpPr/>
          <p:nvPr/>
        </p:nvSpPr>
        <p:spPr bwMode="auto">
          <a:xfrm>
            <a:off x="380999" y="5523542"/>
            <a:ext cx="8748903" cy="994029"/>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en-US" sz="1600" b="1" i="1"/>
              <a:t>Tổng số nhân lực của đơn vị: </a:t>
            </a:r>
            <a:r>
              <a:rPr lang="en-US" sz="1600"/>
              <a:t>là tổng số người mà đơn vị báo cáo quản lý, sử dụng và trả lương, bao gồm cả lao động trong biên chế đã được tuyển dụng chính thức và lao động hợp đồng. </a:t>
            </a:r>
            <a:endParaRPr lang="en-US" sz="1600" dirty="0"/>
          </a:p>
        </p:txBody>
      </p:sp>
      <p:sp>
        <p:nvSpPr>
          <p:cNvPr id="9" name="Round Diagonal Corner Rectangle 8"/>
          <p:cNvSpPr/>
          <p:nvPr/>
        </p:nvSpPr>
        <p:spPr bwMode="auto">
          <a:xfrm>
            <a:off x="424243" y="4953000"/>
            <a:ext cx="4123944" cy="429261"/>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buFont typeface="Arial" panose="020B0604020202020204" pitchFamily="34" charset="0"/>
              <a:buNone/>
              <a:defRPr/>
            </a:pPr>
            <a:r>
              <a:rPr lang="en-US" sz="1600" b="1" i="1" smtClean="0"/>
              <a:t>Số liệu tại thời điểm 31/12/2015</a:t>
            </a: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6529763"/>
            <a:ext cx="533400" cy="34043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21287870"/>
              </p:ext>
            </p:extLst>
          </p:nvPr>
        </p:nvGraphicFramePr>
        <p:xfrm>
          <a:off x="3848100" y="876787"/>
          <a:ext cx="5029200" cy="1310604"/>
        </p:xfrm>
        <a:graphic>
          <a:graphicData uri="http://schemas.openxmlformats.org/drawingml/2006/table">
            <a:tbl>
              <a:tblPr firstRow="1" bandRow="1">
                <a:tableStyleId>{5C22544A-7EE6-4342-B048-85BDC9FD1C3A}</a:tableStyleId>
              </a:tblPr>
              <a:tblGrid>
                <a:gridCol w="5029200">
                  <a:extLst>
                    <a:ext uri="{9D8B030D-6E8A-4147-A177-3AD203B41FA5}"/>
                  </a:extLst>
                </a:gridCol>
              </a:tblGrid>
              <a:tr h="1295400">
                <a:tc>
                  <a:txBody>
                    <a:bodyPr/>
                    <a:lstStyle/>
                    <a:p>
                      <a:pPr marL="0" indent="0" algn="just">
                        <a:buFontTx/>
                        <a:buNone/>
                      </a:pPr>
                      <a:r>
                        <a:rPr lang="en-US" sz="1600" b="0" i="0" kern="1200" baseline="0" smtClean="0">
                          <a:solidFill>
                            <a:schemeClr val="tx1"/>
                          </a:solidFill>
                          <a:effectLst/>
                          <a:latin typeface="+mn-lt"/>
                          <a:ea typeface="+mn-ea"/>
                          <a:cs typeface="+mn-cs"/>
                        </a:rPr>
                        <a:t>Thông tư 05/2012/TT-BGDĐT </a:t>
                      </a:r>
                      <a:r>
                        <a:rPr lang="vi-VN" sz="1600" b="0" smtClean="0">
                          <a:solidFill>
                            <a:schemeClr val="tx1"/>
                          </a:solidFill>
                          <a:effectLst/>
                        </a:rPr>
                        <a:t>về việc sửa đổi, bổ sung một số điều của Quy chế đào tạo trình độ tiến sĩ ban hành kèm theo Thông tư 10/2009/TT-BGDĐT ngày 07/05/2009 của Bộ trưởng Bộ Giáo dục và Đào tạo</a:t>
                      </a:r>
                      <a:endParaRPr lang="en-US" sz="1600" b="0" i="0" dirty="0">
                        <a:solidFill>
                          <a:schemeClr val="tx1"/>
                        </a:solidFill>
                      </a:endParaRPr>
                    </a:p>
                  </a:txBody>
                  <a:tcPr marL="91436" marR="91436" marT="45702" marB="45702">
                    <a:solidFill>
                      <a:schemeClr val="accent1">
                        <a:lumMod val="40000"/>
                        <a:lumOff val="60000"/>
                      </a:schemeClr>
                    </a:solidFill>
                  </a:tcPr>
                </a:tc>
                <a:extLst>
                  <a:ext uri="{0D108BD9-81ED-4DB2-BD59-A6C34878D82A}"/>
                </a:extLst>
              </a:tr>
            </a:tbl>
          </a:graphicData>
        </a:graphic>
      </p:graphicFrame>
      <p:cxnSp>
        <p:nvCxnSpPr>
          <p:cNvPr id="5" name="Straight Arrow Connector 4"/>
          <p:cNvCxnSpPr/>
          <p:nvPr/>
        </p:nvCxnSpPr>
        <p:spPr>
          <a:xfrm>
            <a:off x="6477000" y="2270442"/>
            <a:ext cx="533400" cy="777558"/>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583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
            <a:ext cx="8915400" cy="563562"/>
          </a:xfrm>
        </p:spPr>
        <p:txBody>
          <a:bodyPr/>
          <a:lstStyle/>
          <a:p>
            <a:pPr eaLnBrk="0" hangingPunct="0"/>
            <a:r>
              <a:rPr lang="en-US" sz="2200" smtClean="0"/>
              <a:t>1. Năng </a:t>
            </a:r>
            <a:r>
              <a:rPr lang="en-US" sz="2200"/>
              <a:t>lực hội nhập quốc tế của các tổ chức KH&amp;CN</a:t>
            </a:r>
            <a:endParaRPr lang="en-US" altLang="en-US" sz="22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6529763"/>
            <a:ext cx="533400" cy="34043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429816222"/>
              </p:ext>
            </p:extLst>
          </p:nvPr>
        </p:nvGraphicFramePr>
        <p:xfrm>
          <a:off x="380999" y="840178"/>
          <a:ext cx="8382000" cy="640263"/>
        </p:xfrm>
        <a:graphic>
          <a:graphicData uri="http://schemas.openxmlformats.org/drawingml/2006/table">
            <a:tbl>
              <a:tblPr firstRow="1" bandRow="1">
                <a:tableStyleId>{5C22544A-7EE6-4342-B048-85BDC9FD1C3A}</a:tableStyleId>
              </a:tblPr>
              <a:tblGrid>
                <a:gridCol w="8382000">
                  <a:extLst>
                    <a:ext uri="{9D8B030D-6E8A-4147-A177-3AD203B41FA5}"/>
                  </a:extLst>
                </a:gridCol>
              </a:tblGrid>
              <a:tr h="640263">
                <a:tc>
                  <a:txBody>
                    <a:bodyPr/>
                    <a:lstStyle/>
                    <a:p>
                      <a:pPr algn="ctr"/>
                      <a:r>
                        <a:rPr lang="en-US" sz="1800" b="1" kern="1200" smtClean="0">
                          <a:solidFill>
                            <a:schemeClr val="lt1"/>
                          </a:solidFill>
                          <a:effectLst/>
                          <a:latin typeface="+mn-lt"/>
                          <a:ea typeface="+mn-ea"/>
                          <a:cs typeface="+mn-cs"/>
                        </a:rPr>
                        <a:t>Phụ</a:t>
                      </a:r>
                      <a:r>
                        <a:rPr lang="en-US" sz="1800" b="1" kern="1200" baseline="0" smtClean="0">
                          <a:solidFill>
                            <a:schemeClr val="lt1"/>
                          </a:solidFill>
                          <a:effectLst/>
                          <a:latin typeface="+mn-lt"/>
                          <a:ea typeface="+mn-ea"/>
                          <a:cs typeface="+mn-cs"/>
                        </a:rPr>
                        <a:t> lục III. Bảng tham chiếu quy đổi một số chứng chỉ ngoại ngữ tương đương cấp độ B1, B2 khung châu âu</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0" name="Right Arrow 19"/>
          <p:cNvSpPr/>
          <p:nvPr/>
        </p:nvSpPr>
        <p:spPr>
          <a:xfrm>
            <a:off x="380999" y="3200400"/>
            <a:ext cx="1219201" cy="804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752600" y="1634819"/>
            <a:ext cx="7239000" cy="4689781"/>
          </a:xfrm>
          <a:prstGeom prst="rect">
            <a:avLst/>
          </a:prstGeom>
        </p:spPr>
      </p:pic>
    </p:spTree>
    <p:extLst>
      <p:ext uri="{BB962C8B-B14F-4D97-AF65-F5344CB8AC3E}">
        <p14:creationId xmlns:p14="http://schemas.microsoft.com/office/powerpoint/2010/main" val="15196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
            <a:ext cx="8915400" cy="563562"/>
          </a:xfrm>
        </p:spPr>
        <p:txBody>
          <a:bodyPr/>
          <a:lstStyle/>
          <a:p>
            <a:pPr eaLnBrk="0" hangingPunct="0"/>
            <a:r>
              <a:rPr lang="en-US" sz="2200" smtClean="0"/>
              <a:t>1. Năng </a:t>
            </a:r>
            <a:r>
              <a:rPr lang="en-US" sz="2200"/>
              <a:t>lực hội nhập quốc tế của các tổ chức KH&amp;CN</a:t>
            </a:r>
            <a:endParaRPr lang="en-US" altLang="en-US" sz="22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4864" y="2286000"/>
            <a:ext cx="9116568" cy="4572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54534145"/>
              </p:ext>
            </p:extLst>
          </p:nvPr>
        </p:nvGraphicFramePr>
        <p:xfrm>
          <a:off x="6976872" y="4724400"/>
          <a:ext cx="2133600" cy="2042124"/>
        </p:xfrm>
        <a:graphic>
          <a:graphicData uri="http://schemas.openxmlformats.org/drawingml/2006/table">
            <a:tbl>
              <a:tblPr firstRow="1" bandRow="1">
                <a:tableStyleId>{5C22544A-7EE6-4342-B048-85BDC9FD1C3A}</a:tableStyleId>
              </a:tblPr>
              <a:tblGrid>
                <a:gridCol w="2133600">
                  <a:extLst>
                    <a:ext uri="{9D8B030D-6E8A-4147-A177-3AD203B41FA5}"/>
                  </a:extLst>
                </a:gridCol>
              </a:tblGrid>
              <a:tr h="1738630">
                <a:tc>
                  <a:txBody>
                    <a:bodyPr/>
                    <a:lstStyle/>
                    <a:p>
                      <a:pPr marL="0" indent="0" algn="just">
                        <a:buFontTx/>
                        <a:buNone/>
                      </a:pPr>
                      <a:r>
                        <a:rPr lang="en-US" sz="1600" b="1" i="0" kern="1200" smtClean="0">
                          <a:solidFill>
                            <a:schemeClr val="tx1"/>
                          </a:solidFill>
                          <a:effectLst/>
                          <a:latin typeface="+mn-lt"/>
                          <a:ea typeface="+mn-ea"/>
                          <a:cs typeface="+mn-cs"/>
                        </a:rPr>
                        <a:t>Lưu</a:t>
                      </a:r>
                      <a:r>
                        <a:rPr lang="en-US" sz="1600" b="1" i="0" kern="1200" baseline="0" smtClean="0">
                          <a:solidFill>
                            <a:schemeClr val="tx1"/>
                          </a:solidFill>
                          <a:effectLst/>
                          <a:latin typeface="+mn-lt"/>
                          <a:ea typeface="+mn-ea"/>
                          <a:cs typeface="+mn-cs"/>
                        </a:rPr>
                        <a:t> </a:t>
                      </a:r>
                      <a:r>
                        <a:rPr lang="en-US" sz="1600" b="1" i="0" kern="1200" baseline="0" dirty="0" smtClean="0">
                          <a:solidFill>
                            <a:schemeClr val="tx1"/>
                          </a:solidFill>
                          <a:effectLst/>
                          <a:latin typeface="+mn-lt"/>
                          <a:ea typeface="+mn-ea"/>
                          <a:cs typeface="+mn-cs"/>
                        </a:rPr>
                        <a:t>ý</a:t>
                      </a:r>
                      <a:r>
                        <a:rPr lang="en-US" sz="1600" b="0" i="0" kern="1200" baseline="0" dirty="0" smtClean="0">
                          <a:solidFill>
                            <a:schemeClr val="tx1"/>
                          </a:solidFill>
                          <a:effectLst/>
                          <a:latin typeface="+mn-lt"/>
                          <a:ea typeface="+mn-ea"/>
                          <a:cs typeface="+mn-cs"/>
                        </a:rPr>
                        <a:t>: </a:t>
                      </a:r>
                      <a:r>
                        <a:rPr lang="en-US" sz="1600" b="0" i="0" kern="1200" dirty="0" err="1" smtClean="0">
                          <a:solidFill>
                            <a:schemeClr val="tx1"/>
                          </a:solidFill>
                          <a:effectLst/>
                          <a:latin typeface="+mn-lt"/>
                          <a:ea typeface="+mn-ea"/>
                          <a:cs typeface="+mn-cs"/>
                        </a:rPr>
                        <a:t>Không</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dùng</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dấu</a:t>
                      </a:r>
                      <a:r>
                        <a:rPr lang="en-US" sz="1600" b="0" i="0" kern="1200" baseline="0" dirty="0" smtClean="0">
                          <a:solidFill>
                            <a:schemeClr val="tx1"/>
                          </a:solidFill>
                          <a:effectLst/>
                          <a:latin typeface="+mn-lt"/>
                          <a:ea typeface="+mn-ea"/>
                          <a:cs typeface="+mn-cs"/>
                        </a:rPr>
                        <a:t> “.” </a:t>
                      </a:r>
                      <a:r>
                        <a:rPr lang="en-US" sz="1600" b="0" i="0" kern="1200" baseline="0" dirty="0" err="1" smtClean="0">
                          <a:solidFill>
                            <a:schemeClr val="tx1"/>
                          </a:solidFill>
                          <a:effectLst/>
                          <a:latin typeface="+mn-lt"/>
                          <a:ea typeface="+mn-ea"/>
                          <a:cs typeface="+mn-cs"/>
                        </a:rPr>
                        <a:t>hoặc</a:t>
                      </a:r>
                      <a:r>
                        <a:rPr lang="en-US" sz="1600" b="0" i="0" kern="1200" baseline="0" dirty="0" smtClean="0">
                          <a:solidFill>
                            <a:schemeClr val="tx1"/>
                          </a:solidFill>
                          <a:effectLst/>
                          <a:latin typeface="+mn-lt"/>
                          <a:ea typeface="+mn-ea"/>
                          <a:cs typeface="+mn-cs"/>
                        </a:rPr>
                        <a:t> “,” </a:t>
                      </a:r>
                      <a:r>
                        <a:rPr lang="en-US" sz="1600" b="0" i="0" kern="1200" baseline="0" dirty="0" err="1" smtClean="0">
                          <a:solidFill>
                            <a:schemeClr val="tx1"/>
                          </a:solidFill>
                          <a:effectLst/>
                          <a:latin typeface="+mn-lt"/>
                          <a:ea typeface="+mn-ea"/>
                          <a:cs typeface="+mn-cs"/>
                        </a:rPr>
                        <a:t>để</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phân</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cách</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số</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liệu</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Hàng</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nghìn</a:t>
                      </a:r>
                      <a:r>
                        <a:rPr lang="en-US" sz="1600" b="0" i="0" kern="1200" baseline="0" dirty="0" smtClean="0">
                          <a:solidFill>
                            <a:schemeClr val="tx1"/>
                          </a:solidFill>
                          <a:effectLst/>
                          <a:latin typeface="+mn-lt"/>
                          <a:ea typeface="+mn-ea"/>
                          <a:cs typeface="+mn-cs"/>
                        </a:rPr>
                        <a:t> </a:t>
                      </a:r>
                      <a:r>
                        <a:rPr lang="en-US" sz="1600" b="0" i="0" kern="1200" baseline="0" err="1" smtClean="0">
                          <a:solidFill>
                            <a:schemeClr val="tx1"/>
                          </a:solidFill>
                          <a:effectLst/>
                          <a:latin typeface="+mn-lt"/>
                          <a:ea typeface="+mn-ea"/>
                          <a:cs typeface="+mn-cs"/>
                        </a:rPr>
                        <a:t>hoặc</a:t>
                      </a:r>
                      <a:r>
                        <a:rPr lang="en-US" sz="1600" b="0" i="0" kern="1200" baseline="0" smtClean="0">
                          <a:solidFill>
                            <a:schemeClr val="tx1"/>
                          </a:solidFill>
                          <a:effectLst/>
                          <a:latin typeface="+mn-lt"/>
                          <a:ea typeface="+mn-ea"/>
                          <a:cs typeface="+mn-cs"/>
                        </a:rPr>
                        <a:t> hàng thập </a:t>
                      </a:r>
                      <a:r>
                        <a:rPr lang="en-US" sz="1600" b="0" i="0" kern="1200" baseline="0" err="1" smtClean="0">
                          <a:solidFill>
                            <a:schemeClr val="tx1"/>
                          </a:solidFill>
                          <a:effectLst/>
                          <a:latin typeface="+mn-lt"/>
                          <a:ea typeface="+mn-ea"/>
                          <a:cs typeface="+mn-cs"/>
                        </a:rPr>
                        <a:t>phân</a:t>
                      </a:r>
                      <a:r>
                        <a:rPr lang="en-US" sz="1600" b="0" i="0" kern="1200" baseline="0" smtClean="0">
                          <a:solidFill>
                            <a:schemeClr val="tx1"/>
                          </a:solidFill>
                          <a:effectLst/>
                          <a:latin typeface="+mn-lt"/>
                          <a:ea typeface="+mn-ea"/>
                          <a:cs typeface="+mn-cs"/>
                        </a:rPr>
                        <a:t>)</a:t>
                      </a:r>
                    </a:p>
                    <a:p>
                      <a:pPr marL="0" indent="0" algn="just">
                        <a:buFontTx/>
                        <a:buNone/>
                      </a:pPr>
                      <a:r>
                        <a:rPr lang="en-US" sz="1600" b="0" kern="1200" baseline="0" smtClean="0">
                          <a:solidFill>
                            <a:schemeClr val="tx1"/>
                          </a:solidFill>
                          <a:effectLst/>
                          <a:latin typeface="+mn-lt"/>
                          <a:ea typeface="+mn-ea"/>
                          <a:cs typeface="+mn-cs"/>
                        </a:rPr>
                        <a:t>Làm tròn số đến hàng triệu</a:t>
                      </a:r>
                      <a:endParaRPr lang="en-US" sz="1600" b="0" i="0" dirty="0">
                        <a:solidFill>
                          <a:schemeClr val="tx1"/>
                        </a:solidFill>
                      </a:endParaRPr>
                    </a:p>
                  </a:txBody>
                  <a:tcPr marL="91436" marR="91436" marT="45702" marB="45702">
                    <a:solidFill>
                      <a:schemeClr val="accent1">
                        <a:lumMod val="40000"/>
                        <a:lumOff val="60000"/>
                      </a:schemeClr>
                    </a:solidFill>
                  </a:tcPr>
                </a:tc>
                <a:extLst>
                  <a:ext uri="{0D108BD9-81ED-4DB2-BD59-A6C34878D82A}"/>
                </a:extLst>
              </a:tr>
            </a:tbl>
          </a:graphicData>
        </a:graphic>
      </p:graphicFrame>
      <p:sp>
        <p:nvSpPr>
          <p:cNvPr id="10" name="Round Diagonal Corner Rectangle 9"/>
          <p:cNvSpPr/>
          <p:nvPr/>
        </p:nvSpPr>
        <p:spPr bwMode="auto">
          <a:xfrm>
            <a:off x="389001" y="1280636"/>
            <a:ext cx="8748903" cy="685800"/>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pt-BR" b="1" i="1"/>
              <a:t>Kinh phí cho hoạt động hợp tác quốc tế về KH&amp;CN:</a:t>
            </a:r>
            <a:r>
              <a:rPr lang="pt-BR"/>
              <a:t> kinh phí thực chi để thực hiện hoạt động hợp tác quốc tế về KH&amp;CN</a:t>
            </a:r>
            <a:endParaRPr lang="en-US" dirty="0"/>
          </a:p>
        </p:txBody>
      </p:sp>
      <p:sp>
        <p:nvSpPr>
          <p:cNvPr id="11" name="Round Diagonal Corner Rectangle 10"/>
          <p:cNvSpPr/>
          <p:nvPr/>
        </p:nvSpPr>
        <p:spPr bwMode="auto">
          <a:xfrm>
            <a:off x="389001" y="761205"/>
            <a:ext cx="4752786" cy="429261"/>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buFont typeface="Arial" panose="020B0604020202020204" pitchFamily="34" charset="0"/>
              <a:buNone/>
              <a:defRPr/>
            </a:pPr>
            <a:r>
              <a:rPr lang="en-US" b="1" i="1" smtClean="0"/>
              <a:t>Số liệu từ 01/01/2015 đến 31/12/2015</a:t>
            </a:r>
            <a:endParaRPr lang="en-US" dirty="0"/>
          </a:p>
        </p:txBody>
      </p:sp>
    </p:spTree>
    <p:extLst>
      <p:ext uri="{BB962C8B-B14F-4D97-AF65-F5344CB8AC3E}">
        <p14:creationId xmlns:p14="http://schemas.microsoft.com/office/powerpoint/2010/main" val="19581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35541" y="1813560"/>
            <a:ext cx="8748903" cy="3192018"/>
          </a:xfrm>
          <a:prstGeom prst="rect">
            <a:avLst/>
          </a:prstGeom>
        </p:spPr>
      </p:pic>
      <p:sp>
        <p:nvSpPr>
          <p:cNvPr id="7" name="Round Diagonal Corner Rectangle 6"/>
          <p:cNvSpPr/>
          <p:nvPr/>
        </p:nvSpPr>
        <p:spPr bwMode="auto">
          <a:xfrm>
            <a:off x="2133600" y="812741"/>
            <a:ext cx="4752786" cy="429261"/>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buFont typeface="Arial" panose="020B0604020202020204" pitchFamily="34" charset="0"/>
              <a:buNone/>
              <a:defRPr/>
            </a:pPr>
            <a:r>
              <a:rPr lang="en-US" b="1" i="1" smtClean="0"/>
              <a:t>Số liệu từ 01/01/2015 đến 31/12/2015</a:t>
            </a:r>
            <a:endParaRPr lang="en-US" dirty="0"/>
          </a:p>
        </p:txBody>
      </p:sp>
      <p:sp>
        <p:nvSpPr>
          <p:cNvPr id="9" name="Round Diagonal Corner Rectangle 8"/>
          <p:cNvSpPr/>
          <p:nvPr/>
        </p:nvSpPr>
        <p:spPr bwMode="auto">
          <a:xfrm>
            <a:off x="-1" y="1371600"/>
            <a:ext cx="3657601" cy="304800"/>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en-US" sz="1600" b="1" smtClean="0"/>
              <a:t>Số </a:t>
            </a:r>
            <a:r>
              <a:rPr lang="en-US" sz="1600" b="1"/>
              <a:t>người</a:t>
            </a:r>
            <a:r>
              <a:rPr lang="en-US" sz="1600"/>
              <a:t> ra nước ngoài của đoàn ra</a:t>
            </a:r>
            <a:endParaRPr lang="en-US" sz="1600" dirty="0"/>
          </a:p>
        </p:txBody>
      </p:sp>
      <p:cxnSp>
        <p:nvCxnSpPr>
          <p:cNvPr id="5" name="Straight Arrow Connector 4"/>
          <p:cNvCxnSpPr/>
          <p:nvPr/>
        </p:nvCxnSpPr>
        <p:spPr>
          <a:xfrm flipH="1" flipV="1">
            <a:off x="762000" y="1731322"/>
            <a:ext cx="533400" cy="7848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bwMode="auto">
          <a:xfrm>
            <a:off x="135541" y="5446834"/>
            <a:ext cx="8856059" cy="1173596"/>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de-DE" sz="1600" b="1" i="1"/>
              <a:t>Số người nước ngoài do đơn vị chủ trì mời vào nghiên cứu, khảo sát về KH&amp;CN tại Việt Nam</a:t>
            </a:r>
            <a:r>
              <a:rPr lang="de-DE" sz="1600"/>
              <a:t>: </a:t>
            </a:r>
            <a:r>
              <a:rPr lang="en-US" sz="1600"/>
              <a:t>là số người nước ngoài do đơn vị chủ trì mời vào nghiên cứu, khảo sát, dự hội nghị/hội thảo về KH&amp;CN tại Việt Nam. </a:t>
            </a:r>
            <a:r>
              <a:rPr lang="en-US" sz="1600">
                <a:solidFill>
                  <a:srgbClr val="FF0000"/>
                </a:solidFill>
              </a:rPr>
              <a:t>Không tính số người nước ngoài đến thăm và làm việc với đơn vị/tổ chức nhưng do đơn vị khác chủ trì mời vào Việt Nam</a:t>
            </a:r>
            <a:endParaRPr lang="en-US" sz="1600" dirty="0">
              <a:solidFill>
                <a:srgbClr val="FF0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6475" y="6431396"/>
            <a:ext cx="687525" cy="438797"/>
          </a:xfrm>
          <a:prstGeom prst="rect">
            <a:avLst/>
          </a:prstGeom>
        </p:spPr>
      </p:pic>
      <p:cxnSp>
        <p:nvCxnSpPr>
          <p:cNvPr id="10" name="Straight Arrow Connector 9"/>
          <p:cNvCxnSpPr/>
          <p:nvPr/>
        </p:nvCxnSpPr>
        <p:spPr>
          <a:xfrm>
            <a:off x="3352800" y="2971800"/>
            <a:ext cx="1602014" cy="24750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472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bwMode="auto">
          <a:xfrm>
            <a:off x="25974" y="806754"/>
            <a:ext cx="4511947" cy="1812566"/>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a:r>
              <a:rPr lang="en-US" sz="1600" b="1">
                <a:solidFill>
                  <a:srgbClr val="7030A0"/>
                </a:solidFill>
              </a:rPr>
              <a:t>Số người được cử đi</a:t>
            </a:r>
            <a:r>
              <a:rPr lang="en-US" sz="1600">
                <a:solidFill>
                  <a:srgbClr val="7030A0"/>
                </a:solidFill>
              </a:rPr>
              <a:t>: những người thuộc biên chế của đơn vị/tổ chức nhưng được cử vào hoặc được tuyển vào làm việc lâu dài theo nhiệm kỳ hoặc không xác định thời hạn tại các tổ chức quốc tế, sau khi hết nhiệm kỳ hoặc kết thúc làm việc tại tổ chức đó sẽ trở về làm việc tại đơn vị/tổ chức</a:t>
            </a:r>
            <a:endParaRPr lang="en-US" sz="1600" b="0" i="0" smtClean="0">
              <a:solidFill>
                <a:srgbClr val="7030A0"/>
              </a:solidFill>
            </a:endParaRPr>
          </a:p>
        </p:txBody>
      </p:sp>
      <p:pic>
        <p:nvPicPr>
          <p:cNvPr id="20" name="Picture 19"/>
          <p:cNvPicPr>
            <a:picLocks noChangeAspect="1"/>
          </p:cNvPicPr>
          <p:nvPr/>
        </p:nvPicPr>
        <p:blipFill>
          <a:blip r:embed="rId3"/>
          <a:stretch>
            <a:fillRect/>
          </a:stretch>
        </p:blipFill>
        <p:spPr>
          <a:xfrm>
            <a:off x="433173" y="2861016"/>
            <a:ext cx="8582453" cy="294449"/>
          </a:xfrm>
          <a:prstGeom prst="rect">
            <a:avLst/>
          </a:prstGeom>
        </p:spPr>
      </p:pic>
      <p:sp>
        <p:nvSpPr>
          <p:cNvPr id="21" name="Rounded Rectangle 20"/>
          <p:cNvSpPr/>
          <p:nvPr/>
        </p:nvSpPr>
        <p:spPr bwMode="auto">
          <a:xfrm>
            <a:off x="4724400" y="874098"/>
            <a:ext cx="4419600" cy="1736366"/>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a:r>
              <a:rPr lang="en-US" sz="1600" b="1" smtClean="0">
                <a:solidFill>
                  <a:srgbClr val="7030A0"/>
                </a:solidFill>
              </a:rPr>
              <a:t>Số người được tuyển chọn: </a:t>
            </a:r>
            <a:r>
              <a:rPr lang="en-US" sz="1600" smtClean="0">
                <a:solidFill>
                  <a:srgbClr val="7030A0"/>
                </a:solidFill>
              </a:rPr>
              <a:t>những người trong năm báo cáo đã từng làm việc tại đơn vị nhưng tham gia tuyển chọn và được tổ chức quốc tế chọn vào làm việc nên đã cắt biên chế hoặc thôi không làm việc với đơn vị/tổ chức nữa</a:t>
            </a:r>
            <a:endParaRPr lang="en-US" sz="1600" b="0" i="0" smtClean="0">
              <a:solidFill>
                <a:srgbClr val="7030A0"/>
              </a:solidFill>
            </a:endParaRPr>
          </a:p>
        </p:txBody>
      </p:sp>
      <p:cxnSp>
        <p:nvCxnSpPr>
          <p:cNvPr id="22" name="Straight Arrow Connector 21"/>
          <p:cNvCxnSpPr/>
          <p:nvPr/>
        </p:nvCxnSpPr>
        <p:spPr>
          <a:xfrm flipH="1" flipV="1">
            <a:off x="1872834" y="2760998"/>
            <a:ext cx="381000" cy="5143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5088042" y="2814732"/>
            <a:ext cx="419198" cy="550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018" y="6514074"/>
            <a:ext cx="557982" cy="356119"/>
          </a:xfrm>
          <a:prstGeom prst="rect">
            <a:avLst/>
          </a:prstGeom>
        </p:spPr>
      </p:pic>
      <p:pic>
        <p:nvPicPr>
          <p:cNvPr id="3" name="Picture 2"/>
          <p:cNvPicPr>
            <a:picLocks noChangeAspect="1"/>
          </p:cNvPicPr>
          <p:nvPr/>
        </p:nvPicPr>
        <p:blipFill>
          <a:blip r:embed="rId5"/>
          <a:stretch>
            <a:fillRect/>
          </a:stretch>
        </p:blipFill>
        <p:spPr>
          <a:xfrm>
            <a:off x="433173" y="3176853"/>
            <a:ext cx="8590883" cy="1579695"/>
          </a:xfrm>
          <a:prstGeom prst="rect">
            <a:avLst/>
          </a:prstGeom>
        </p:spPr>
      </p:pic>
      <p:sp>
        <p:nvSpPr>
          <p:cNvPr id="14" name="Rounded Rectangle 13"/>
          <p:cNvSpPr/>
          <p:nvPr/>
        </p:nvSpPr>
        <p:spPr bwMode="auto">
          <a:xfrm>
            <a:off x="433173" y="4970502"/>
            <a:ext cx="8710827" cy="155242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p>
            <a:pPr algn="just"/>
            <a:r>
              <a:rPr lang="en-US" sz="1600" i="1" smtClean="0">
                <a:solidFill>
                  <a:srgbClr val="00B050"/>
                </a:solidFill>
              </a:rPr>
              <a:t>- </a:t>
            </a:r>
            <a:r>
              <a:rPr lang="en-US" sz="1600" b="1" i="1" smtClean="0">
                <a:solidFill>
                  <a:srgbClr val="00B050"/>
                </a:solidFill>
              </a:rPr>
              <a:t>Tổ chức quốc tế</a:t>
            </a:r>
            <a:r>
              <a:rPr lang="en-US" sz="1600" i="1" smtClean="0">
                <a:solidFill>
                  <a:srgbClr val="00B050"/>
                </a:solidFill>
              </a:rPr>
              <a:t>: WHO, </a:t>
            </a:r>
            <a:r>
              <a:rPr lang="en-US" sz="1600" smtClean="0">
                <a:solidFill>
                  <a:srgbClr val="00B050"/>
                </a:solidFill>
              </a:rPr>
              <a:t>Qũy phát triển nông nghiệp quốc tế và quan hệ với việt nam ,…</a:t>
            </a:r>
          </a:p>
          <a:p>
            <a:pPr algn="just"/>
            <a:r>
              <a:rPr lang="en-US" sz="1600" i="1" smtClean="0"/>
              <a:t>- </a:t>
            </a:r>
            <a:r>
              <a:rPr lang="vi-VN" sz="1600" b="1" i="1" smtClean="0"/>
              <a:t>Điều </a:t>
            </a:r>
            <a:r>
              <a:rPr lang="vi-VN" sz="1600" b="1" i="1"/>
              <a:t>ước quốc tế </a:t>
            </a:r>
            <a:r>
              <a:rPr lang="vi-VN" sz="1600"/>
              <a:t>là thỏa thuận bằng văn bản được ký kết nhân danh Nhà nước hoặc </a:t>
            </a:r>
            <a:r>
              <a:rPr lang="vi-VN" sz="1600" smtClean="0"/>
              <a:t>C</a:t>
            </a:r>
            <a:r>
              <a:rPr lang="en-US" sz="1600" smtClean="0"/>
              <a:t>P nước CHXHCNVN</a:t>
            </a:r>
            <a:r>
              <a:rPr lang="vi-VN" sz="1600" smtClean="0"/>
              <a:t> </a:t>
            </a:r>
            <a:r>
              <a:rPr lang="vi-VN" sz="1600"/>
              <a:t>với bên ký kết nước ngoài, làm phát sinh, thay đổi hoặc chấm dứt quyền, nghĩa vụ của </a:t>
            </a:r>
            <a:r>
              <a:rPr lang="en-US" sz="1600" smtClean="0"/>
              <a:t>nước </a:t>
            </a:r>
            <a:r>
              <a:rPr lang="en-US" sz="1600"/>
              <a:t>CHXHCNVN</a:t>
            </a:r>
            <a:r>
              <a:rPr lang="vi-VN" sz="1600" smtClean="0"/>
              <a:t> </a:t>
            </a:r>
            <a:r>
              <a:rPr lang="vi-VN" sz="1600"/>
              <a:t>theo pháp luật quốc tế,</a:t>
            </a:r>
            <a:r>
              <a:rPr lang="vi-VN" sz="1600">
                <a:solidFill>
                  <a:srgbClr val="FF0000"/>
                </a:solidFill>
              </a:rPr>
              <a:t> không phụ thuộc vào tên gọi</a:t>
            </a:r>
            <a:r>
              <a:rPr lang="vi-VN" sz="1600"/>
              <a:t> là hiệp ước, công ước, hiệp định, định ước, thỏa thuận, nghị định thư, bản ghi nhớ, công hàm trao đổi hoặc văn kiện có tên gọi khác</a:t>
            </a:r>
            <a:endParaRPr lang="en-US" sz="1600" b="0" i="0" smtClean="0">
              <a:solidFill>
                <a:srgbClr val="7030A0"/>
              </a:solidFill>
            </a:endParaRPr>
          </a:p>
        </p:txBody>
      </p:sp>
    </p:spTree>
    <p:extLst>
      <p:ext uri="{BB962C8B-B14F-4D97-AF65-F5344CB8AC3E}">
        <p14:creationId xmlns:p14="http://schemas.microsoft.com/office/powerpoint/2010/main" val="1609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stretch>
            <a:fillRect/>
          </a:stretch>
        </p:blipFill>
        <p:spPr>
          <a:xfrm>
            <a:off x="304800" y="2134118"/>
            <a:ext cx="8582453" cy="294449"/>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018" y="6514074"/>
            <a:ext cx="557982" cy="356119"/>
          </a:xfrm>
          <a:prstGeom prst="rect">
            <a:avLst/>
          </a:prstGeom>
        </p:spPr>
      </p:pic>
      <p:pic>
        <p:nvPicPr>
          <p:cNvPr id="2" name="Picture 1"/>
          <p:cNvPicPr>
            <a:picLocks noChangeAspect="1"/>
          </p:cNvPicPr>
          <p:nvPr/>
        </p:nvPicPr>
        <p:blipFill>
          <a:blip r:embed="rId5"/>
          <a:stretch>
            <a:fillRect/>
          </a:stretch>
        </p:blipFill>
        <p:spPr>
          <a:xfrm>
            <a:off x="304800" y="2428567"/>
            <a:ext cx="8582453" cy="2705100"/>
          </a:xfrm>
          <a:prstGeom prst="rect">
            <a:avLst/>
          </a:prstGeom>
        </p:spPr>
      </p:pic>
    </p:spTree>
    <p:extLst>
      <p:ext uri="{BB962C8B-B14F-4D97-AF65-F5344CB8AC3E}">
        <p14:creationId xmlns:p14="http://schemas.microsoft.com/office/powerpoint/2010/main" val="2369827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1FB32B77BC6BCE469A20AE84AF97AF47" ma:contentTypeVersion="1" ma:contentTypeDescription="Upload an image." ma:contentTypeScope="" ma:versionID="b4da2adae13c588f052c06f8c8324a5a">
  <xsd:schema xmlns:xsd="http://www.w3.org/2001/XMLSchema" xmlns:xs="http://www.w3.org/2001/XMLSchema" xmlns:p="http://schemas.microsoft.com/office/2006/metadata/properties" xmlns:ns1="http://schemas.microsoft.com/sharepoint/v3" xmlns:ns2="780FFE3A-0846-4223-AD1A-992C07E03CB4" xmlns:ns3="http://schemas.microsoft.com/sharepoint/v3/fields" targetNamespace="http://schemas.microsoft.com/office/2006/metadata/properties" ma:root="true" ma:fieldsID="ad67d8f52a74939dd250bc22f5a2d32a" ns1:_="" ns2:_="" ns3:_="">
    <xsd:import namespace="http://schemas.microsoft.com/sharepoint/v3"/>
    <xsd:import namespace="780FFE3A-0846-4223-AD1A-992C07E03CB4"/>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0FFE3A-0846-4223-AD1A-992C07E03CB4"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780FFE3A-0846-4223-AD1A-992C07E03CB4"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6E9C1CB4-A3B8-4A49-82C8-51F7352D7E39}"/>
</file>

<file path=customXml/itemProps2.xml><?xml version="1.0" encoding="utf-8"?>
<ds:datastoreItem xmlns:ds="http://schemas.openxmlformats.org/officeDocument/2006/customXml" ds:itemID="{9C2BD83A-0B93-4DCF-BFF9-8EC1CEA3384E}"/>
</file>

<file path=customXml/itemProps3.xml><?xml version="1.0" encoding="utf-8"?>
<ds:datastoreItem xmlns:ds="http://schemas.openxmlformats.org/officeDocument/2006/customXml" ds:itemID="{D188BC3D-BA6E-413B-959B-5DDB795AD292}"/>
</file>

<file path=docProps/app.xml><?xml version="1.0" encoding="utf-8"?>
<Properties xmlns="http://schemas.openxmlformats.org/officeDocument/2006/extended-properties" xmlns:vt="http://schemas.openxmlformats.org/officeDocument/2006/docPropsVTypes">
  <Template>cdb2004120l</Template>
  <TotalTime>541</TotalTime>
  <Words>731</Words>
  <Application>Microsoft Office PowerPoint</Application>
  <PresentationFormat>On-screen Show (4:3)</PresentationFormat>
  <Paragraphs>40</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sample</vt:lpstr>
      <vt:lpstr>Image</vt:lpstr>
      <vt:lpstr>HƯỚNG DẪN ĐIỀN PHIẾU ĐIỀU TRA HỘI NHẬP QUỐC TẾ VỀ KH&amp;CN</vt:lpstr>
      <vt:lpstr>Giới thiệu chung</vt:lpstr>
      <vt:lpstr>Thông tin chung</vt:lpstr>
      <vt:lpstr>1. Năng lực hội nhập quốc tế của các tổ chức KH&amp;CN</vt:lpstr>
      <vt:lpstr>1. Năng lực hội nhập quốc tế của các tổ chức KH&amp;CN</vt:lpstr>
      <vt:lpstr>1. Năng lực hội nhập quốc tế của các tổ chức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3. Đánh giá về điều kiện hội nhập quốc tế về KH&amp;CN của đơn vị</vt:lpstr>
      <vt:lpstr>Tính hợp pháp của phiếu điều tra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mr Huong</dc:creator>
  <cp:keywords/>
  <dc:description/>
  <cp:lastModifiedBy>Huong Lan</cp:lastModifiedBy>
  <cp:revision>35</cp:revision>
  <dcterms:created xsi:type="dcterms:W3CDTF">2016-06-09T13:40:06Z</dcterms:created>
  <dcterms:modified xsi:type="dcterms:W3CDTF">2016-06-16T07:48:19Z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0x0101009148F5A04DDD49CBA7127AADA5FB792B00AADE34325A8B49CDA8BB4DB53328F214001FB32B77BC6BCE469A20AE84AF97AF47</vt:lpwstr>
  </property>
</Properties>
</file>