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3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9" r:id="rId2"/>
    <p:sldId id="331" r:id="rId3"/>
    <p:sldId id="257" r:id="rId4"/>
    <p:sldId id="258" r:id="rId5"/>
    <p:sldId id="334" r:id="rId6"/>
    <p:sldId id="309" r:id="rId7"/>
    <p:sldId id="310" r:id="rId8"/>
    <p:sldId id="259" r:id="rId9"/>
    <p:sldId id="267" r:id="rId10"/>
    <p:sldId id="266" r:id="rId11"/>
    <p:sldId id="268" r:id="rId12"/>
    <p:sldId id="294" r:id="rId13"/>
    <p:sldId id="295" r:id="rId14"/>
    <p:sldId id="263" r:id="rId15"/>
    <p:sldId id="265" r:id="rId16"/>
    <p:sldId id="314" r:id="rId17"/>
    <p:sldId id="316" r:id="rId18"/>
    <p:sldId id="313" r:id="rId19"/>
    <p:sldId id="287" r:id="rId20"/>
    <p:sldId id="288" r:id="rId21"/>
    <p:sldId id="269" r:id="rId22"/>
    <p:sldId id="270" r:id="rId23"/>
    <p:sldId id="271" r:id="rId24"/>
    <p:sldId id="272" r:id="rId25"/>
    <p:sldId id="312" r:id="rId26"/>
    <p:sldId id="273" r:id="rId27"/>
    <p:sldId id="293" r:id="rId28"/>
    <p:sldId id="274" r:id="rId29"/>
    <p:sldId id="260" r:id="rId30"/>
    <p:sldId id="275" r:id="rId31"/>
    <p:sldId id="276" r:id="rId32"/>
    <p:sldId id="296" r:id="rId33"/>
    <p:sldId id="297" r:id="rId34"/>
    <p:sldId id="326" r:id="rId35"/>
    <p:sldId id="278" r:id="rId36"/>
    <p:sldId id="327" r:id="rId37"/>
    <p:sldId id="299" r:id="rId38"/>
    <p:sldId id="280" r:id="rId39"/>
    <p:sldId id="279" r:id="rId40"/>
    <p:sldId id="281" r:id="rId41"/>
    <p:sldId id="300" r:id="rId42"/>
    <p:sldId id="301" r:id="rId43"/>
    <p:sldId id="328" r:id="rId44"/>
    <p:sldId id="261" r:id="rId45"/>
    <p:sldId id="318" r:id="rId46"/>
    <p:sldId id="320" r:id="rId47"/>
    <p:sldId id="324" r:id="rId48"/>
    <p:sldId id="335" r:id="rId49"/>
    <p:sldId id="262" r:id="rId50"/>
    <p:sldId id="298" r:id="rId51"/>
    <p:sldId id="303" r:id="rId52"/>
    <p:sldId id="302" r:id="rId53"/>
    <p:sldId id="319" r:id="rId54"/>
    <p:sldId id="321" r:id="rId55"/>
    <p:sldId id="325" r:id="rId56"/>
    <p:sldId id="3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11141B-C728-4CC6-B08F-03A9A1FFA29F}">
          <p14:sldIdLst>
            <p14:sldId id="329"/>
            <p14:sldId id="331"/>
            <p14:sldId id="257"/>
            <p14:sldId id="258"/>
            <p14:sldId id="334"/>
            <p14:sldId id="309"/>
            <p14:sldId id="310"/>
            <p14:sldId id="259"/>
            <p14:sldId id="267"/>
            <p14:sldId id="266"/>
            <p14:sldId id="268"/>
            <p14:sldId id="294"/>
            <p14:sldId id="295"/>
            <p14:sldId id="263"/>
            <p14:sldId id="265"/>
            <p14:sldId id="314"/>
            <p14:sldId id="316"/>
            <p14:sldId id="313"/>
            <p14:sldId id="287"/>
            <p14:sldId id="288"/>
            <p14:sldId id="269"/>
            <p14:sldId id="270"/>
            <p14:sldId id="271"/>
            <p14:sldId id="272"/>
            <p14:sldId id="312"/>
            <p14:sldId id="273"/>
            <p14:sldId id="293"/>
            <p14:sldId id="274"/>
            <p14:sldId id="260"/>
            <p14:sldId id="275"/>
            <p14:sldId id="276"/>
            <p14:sldId id="296"/>
            <p14:sldId id="297"/>
            <p14:sldId id="326"/>
            <p14:sldId id="278"/>
            <p14:sldId id="327"/>
            <p14:sldId id="299"/>
            <p14:sldId id="280"/>
            <p14:sldId id="279"/>
            <p14:sldId id="281"/>
            <p14:sldId id="300"/>
            <p14:sldId id="301"/>
            <p14:sldId id="328"/>
            <p14:sldId id="261"/>
            <p14:sldId id="318"/>
            <p14:sldId id="320"/>
            <p14:sldId id="324"/>
            <p14:sldId id="335"/>
            <p14:sldId id="262"/>
            <p14:sldId id="298"/>
            <p14:sldId id="303"/>
            <p14:sldId id="302"/>
            <p14:sldId id="319"/>
            <p14:sldId id="321"/>
            <p14:sldId id="325"/>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FFFF"/>
    <a:srgbClr val="CCECFF"/>
    <a:srgbClr val="99FF99"/>
    <a:srgbClr val="006600"/>
    <a:srgbClr val="00CC00"/>
    <a:srgbClr val="66FF66"/>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4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lvl="0"/>
            <a:fld id="{A7D04D46-E633-4DE6-9C44-C5484D979D21}" type="datetime1">
              <a:rPr lang="en-GB" smtClean="0"/>
              <a:pPr lvl="0"/>
              <a:t>16/06/2016</a:t>
            </a:fld>
            <a:endParaRPr lang="en-GB"/>
          </a:p>
        </p:txBody>
      </p:sp>
      <p:sp>
        <p:nvSpPr>
          <p:cNvPr id="2" name="Footer Placeholder 1"/>
          <p:cNvSpPr>
            <a:spLocks noGrp="1"/>
          </p:cNvSpPr>
          <p:nvPr>
            <p:ph type="ftr" sz="quarter" idx="11"/>
          </p:nvPr>
        </p:nvSpPr>
        <p:spPr/>
        <p:txBody>
          <a:bodyPr/>
          <a:lstStyle/>
          <a:p>
            <a:pPr lvl="0"/>
            <a:endParaRPr lang="en-GB"/>
          </a:p>
        </p:txBody>
      </p:sp>
      <p:sp>
        <p:nvSpPr>
          <p:cNvPr id="15" name="Slide Number Placeholder 14"/>
          <p:cNvSpPr>
            <a:spLocks noGrp="1"/>
          </p:cNvSpPr>
          <p:nvPr>
            <p:ph type="sldNum" sz="quarter" idx="12"/>
          </p:nvPr>
        </p:nvSpPr>
        <p:spPr>
          <a:xfrm>
            <a:off x="8229600" y="6473952"/>
            <a:ext cx="758952" cy="246888"/>
          </a:xfrm>
        </p:spPr>
        <p:txBody>
          <a:bodyPr/>
          <a:lstStyle/>
          <a:p>
            <a:pPr lvl="0"/>
            <a:fld id="{AA8C9E04-03F6-4933-9A4E-52F757C243DC}"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lvl="0"/>
            <a:fld id="{A6608552-7116-4550-A041-3E34DA8E96C0}" type="datetime1">
              <a:rPr lang="en-GB" smtClean="0"/>
              <a:pPr lvl="0"/>
              <a:t>16/06/2016</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1FCEA3AB-754B-4750-87A3-F2C4D0F39B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lvl="0"/>
            <a:fld id="{E75C7093-C7E0-45F2-AD99-DF06DB801334}" type="datetime1">
              <a:rPr lang="en-GB" smtClean="0"/>
              <a:pPr lvl="0"/>
              <a:t>16/06/2016</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F4E7DA2-584F-42EE-8F3A-4077E9AD84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lvl="0"/>
            <a:fld id="{F7696776-B0D4-450B-8CA7-C38C2DBEA08F}" type="datetime1">
              <a:rPr lang="en-GB" smtClean="0"/>
              <a:pPr lvl="0"/>
              <a:t>16/06/2016</a:t>
            </a:fld>
            <a:endParaRPr lang="en-GB"/>
          </a:p>
        </p:txBody>
      </p:sp>
      <p:sp>
        <p:nvSpPr>
          <p:cNvPr id="19" name="Footer Placeholder 18"/>
          <p:cNvSpPr>
            <a:spLocks noGrp="1"/>
          </p:cNvSpPr>
          <p:nvPr>
            <p:ph type="ftr" sz="quarter" idx="11"/>
          </p:nvPr>
        </p:nvSpPr>
        <p:spPr>
          <a:xfrm>
            <a:off x="3581400" y="76200"/>
            <a:ext cx="2895600" cy="288925"/>
          </a:xfrm>
        </p:spPr>
        <p:txBody>
          <a:bodyPr/>
          <a:lstStyle/>
          <a:p>
            <a:pPr lvl="0"/>
            <a:endParaRPr lang="en-GB"/>
          </a:p>
        </p:txBody>
      </p:sp>
      <p:sp>
        <p:nvSpPr>
          <p:cNvPr id="16" name="Slide Number Placeholder 15"/>
          <p:cNvSpPr>
            <a:spLocks noGrp="1"/>
          </p:cNvSpPr>
          <p:nvPr>
            <p:ph type="sldNum" sz="quarter" idx="12"/>
          </p:nvPr>
        </p:nvSpPr>
        <p:spPr>
          <a:xfrm>
            <a:off x="8229600" y="6473952"/>
            <a:ext cx="758952" cy="246888"/>
          </a:xfrm>
        </p:spPr>
        <p:txBody>
          <a:bodyPr/>
          <a:lstStyle/>
          <a:p>
            <a:pPr lvl="0"/>
            <a:fld id="{F642F823-6336-4A57-8474-655A8C8A6F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lvl="0"/>
            <a:fld id="{A1C59A98-FFAA-4A12-89E0-42B6E5681CE9}" type="datetime1">
              <a:rPr lang="en-GB" smtClean="0"/>
              <a:pPr lvl="0"/>
              <a:t>16/06/2016</a:t>
            </a:fld>
            <a:endParaRPr lang="en-GB"/>
          </a:p>
        </p:txBody>
      </p:sp>
      <p:sp>
        <p:nvSpPr>
          <p:cNvPr id="11" name="Footer Placeholder 10"/>
          <p:cNvSpPr>
            <a:spLocks noGrp="1"/>
          </p:cNvSpPr>
          <p:nvPr>
            <p:ph type="ftr" sz="quarter" idx="11"/>
          </p:nvPr>
        </p:nvSpPr>
        <p:spPr/>
        <p:txBody>
          <a:bodyPr/>
          <a:lstStyle/>
          <a:p>
            <a:pPr lvl="0"/>
            <a:endParaRPr lang="en-GB"/>
          </a:p>
        </p:txBody>
      </p:sp>
      <p:sp>
        <p:nvSpPr>
          <p:cNvPr id="16" name="Slide Number Placeholder 15"/>
          <p:cNvSpPr>
            <a:spLocks noGrp="1"/>
          </p:cNvSpPr>
          <p:nvPr>
            <p:ph type="sldNum" sz="quarter" idx="12"/>
          </p:nvPr>
        </p:nvSpPr>
        <p:spPr/>
        <p:txBody>
          <a:bodyPr/>
          <a:lstStyle/>
          <a:p>
            <a:pPr lvl="0"/>
            <a:fld id="{36D52371-820D-4D9E-81DE-A6B8EA8D61C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lvl="0"/>
            <a:fld id="{7F66FA93-C25C-4D83-B19F-C54BDA9C13BB}" type="datetime1">
              <a:rPr lang="en-GB" smtClean="0"/>
              <a:pPr lvl="0"/>
              <a:t>16/06/2016</a:t>
            </a:fld>
            <a:endParaRPr lang="en-GB"/>
          </a:p>
        </p:txBody>
      </p:sp>
      <p:sp>
        <p:nvSpPr>
          <p:cNvPr id="10" name="Footer Placeholder 9"/>
          <p:cNvSpPr>
            <a:spLocks noGrp="1"/>
          </p:cNvSpPr>
          <p:nvPr>
            <p:ph type="ftr" sz="quarter" idx="11"/>
          </p:nvPr>
        </p:nvSpPr>
        <p:spPr/>
        <p:txBody>
          <a:bodyPr/>
          <a:lstStyle/>
          <a:p>
            <a:pPr lvl="0"/>
            <a:endParaRPr lang="en-GB"/>
          </a:p>
        </p:txBody>
      </p:sp>
      <p:sp>
        <p:nvSpPr>
          <p:cNvPr id="31" name="Slide Number Placeholder 30"/>
          <p:cNvSpPr>
            <a:spLocks noGrp="1"/>
          </p:cNvSpPr>
          <p:nvPr>
            <p:ph type="sldNum" sz="quarter" idx="12"/>
          </p:nvPr>
        </p:nvSpPr>
        <p:spPr/>
        <p:txBody>
          <a:bodyPr/>
          <a:lstStyle/>
          <a:p>
            <a:pPr lvl="0"/>
            <a:fld id="{7A5F5335-A0E5-4871-8258-0F08A65D6F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lvl="0"/>
            <a:fld id="{0190A752-18D3-4A2A-A9B3-9282C89741FE}" type="datetime1">
              <a:rPr lang="en-GB" smtClean="0"/>
              <a:pPr lvl="0"/>
              <a:t>16/06/2016</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a:xfrm>
            <a:off x="8229600" y="6477000"/>
            <a:ext cx="762000" cy="246888"/>
          </a:xfrm>
        </p:spPr>
        <p:txBody>
          <a:bodyPr/>
          <a:lstStyle/>
          <a:p>
            <a:pPr lvl="0"/>
            <a:fld id="{66D15D28-85FD-44EF-A814-857B8BEC619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lvl="0"/>
            <a:fld id="{9DCD3B5C-8BE2-43D6-AEDE-C2245D2210DF}" type="datetime1">
              <a:rPr lang="en-GB" smtClean="0"/>
              <a:pPr lvl="0"/>
              <a:t>16/06/2016</a:t>
            </a:fld>
            <a:endParaRPr lang="en-GB"/>
          </a:p>
        </p:txBody>
      </p:sp>
      <p:sp>
        <p:nvSpPr>
          <p:cNvPr id="21" name="Footer Placeholder 20"/>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CBCCEFD8-7BB3-41DF-8EC2-49F612378D0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lvl="0"/>
            <a:fld id="{7E91E9AE-9E76-41A4-8149-7FB4D46634BE}" type="datetime1">
              <a:rPr lang="en-GB" smtClean="0"/>
              <a:pPr lvl="0"/>
              <a:t>16/06/2016</a:t>
            </a:fld>
            <a:endParaRPr lang="en-GB"/>
          </a:p>
        </p:txBody>
      </p:sp>
      <p:sp>
        <p:nvSpPr>
          <p:cNvPr id="24" name="Footer Placeholder 23"/>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30DEAE4D-DBCA-4C48-907B-D6164D5D9F0A}"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lvl="0"/>
            <a:fld id="{4EA2271F-E080-4A7D-9E59-D6578B541E5A}" type="datetime1">
              <a:rPr lang="en-GB" smtClean="0"/>
              <a:pPr lvl="0"/>
              <a:t>16/06/2016</a:t>
            </a:fld>
            <a:endParaRPr lang="en-GB"/>
          </a:p>
        </p:txBody>
      </p:sp>
      <p:sp>
        <p:nvSpPr>
          <p:cNvPr id="29" name="Footer Placeholder 28"/>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2A844C2A-2798-4E39-8912-489CC83077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lvl="0"/>
            <a:fld id="{AE37C2B0-2485-4390-89C9-FB2EDF585BFD}" type="datetime1">
              <a:rPr lang="en-GB" smtClean="0"/>
              <a:pPr lvl="0"/>
              <a:t>16/06/2016</a:t>
            </a:fld>
            <a:endParaRPr lang="en-GB"/>
          </a:p>
        </p:txBody>
      </p:sp>
      <p:sp>
        <p:nvSpPr>
          <p:cNvPr id="5" name="Footer Placeholder 4"/>
          <p:cNvSpPr>
            <a:spLocks noGrp="1"/>
          </p:cNvSpPr>
          <p:nvPr>
            <p:ph type="ftr" sz="quarter" idx="11"/>
          </p:nvPr>
        </p:nvSpPr>
        <p:spPr/>
        <p:txBody>
          <a:bodyPr/>
          <a:lstStyle/>
          <a:p>
            <a:pPr lvl="0"/>
            <a:endParaRPr lang="en-GB"/>
          </a:p>
        </p:txBody>
      </p:sp>
      <p:sp>
        <p:nvSpPr>
          <p:cNvPr id="31" name="Slide Number Placeholder 30"/>
          <p:cNvSpPr>
            <a:spLocks noGrp="1"/>
          </p:cNvSpPr>
          <p:nvPr>
            <p:ph type="sldNum" sz="quarter" idx="12"/>
          </p:nvPr>
        </p:nvSpPr>
        <p:spPr/>
        <p:txBody>
          <a:bodyPr/>
          <a:lstStyle/>
          <a:p>
            <a:pPr lvl="0"/>
            <a:fld id="{7210E0C3-B68A-4D85-836F-E18B0B991208}"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lvl="0"/>
            <a:fld id="{B0771FFC-444B-43C0-8027-9181027E70B7}" type="datetime1">
              <a:rPr lang="en-GB" smtClean="0"/>
              <a:pPr lvl="0"/>
              <a:t>16/06/2016</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lvl="0"/>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lvl="0"/>
            <a:fld id="{F8EB3838-9458-4CB4-A127-479E8CCABC2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07506" y="2130423"/>
            <a:ext cx="8856988" cy="1470026"/>
          </a:xfrm>
        </p:spPr>
        <p:txBody>
          <a:bodyPr anchorCtr="1"/>
          <a:lstStyle/>
          <a:p>
            <a:pPr lvl="0" algn="ctr"/>
            <a:r>
              <a:rPr lang="en-GB" sz="4900" b="1">
                <a:solidFill>
                  <a:srgbClr val="FF0000"/>
                </a:solidFill>
                <a:latin typeface="Times New Roman" pitchFamily="18"/>
                <a:cs typeface="Times New Roman" pitchFamily="18"/>
              </a:rPr>
              <a:t>HƯỚNG DẪN VỀ </a:t>
            </a:r>
            <a:br>
              <a:rPr lang="en-GB" sz="4900" b="1">
                <a:solidFill>
                  <a:srgbClr val="FF0000"/>
                </a:solidFill>
                <a:latin typeface="Times New Roman" pitchFamily="18"/>
                <a:cs typeface="Times New Roman" pitchFamily="18"/>
              </a:rPr>
            </a:br>
            <a:r>
              <a:rPr lang="en-GB" sz="4000" b="1">
                <a:solidFill>
                  <a:srgbClr val="9900FF"/>
                </a:solidFill>
                <a:latin typeface="Times New Roman" pitchFamily="18"/>
                <a:cs typeface="Times New Roman" pitchFamily="18"/>
              </a:rPr>
              <a:t>PHIẾU ĐIỀU TRA NC&amp;PT 2016</a:t>
            </a:r>
            <a:endParaRPr lang="en-GB" b="1">
              <a:solidFill>
                <a:srgbClr val="9900FF"/>
              </a:solidFill>
              <a:latin typeface="Times New Roman" pitchFamily="18"/>
              <a:cs typeface="Times New Roman" pitchFamily="18"/>
            </a:endParaRPr>
          </a:p>
        </p:txBody>
      </p:sp>
      <p:sp>
        <p:nvSpPr>
          <p:cNvPr id="3" name="Subtitle 2"/>
          <p:cNvSpPr txBox="1">
            <a:spLocks noGrp="1"/>
          </p:cNvSpPr>
          <p:nvPr>
            <p:ph type="subTitle" idx="1"/>
          </p:nvPr>
        </p:nvSpPr>
        <p:spPr>
          <a:xfrm>
            <a:off x="1407599" y="4293098"/>
            <a:ext cx="6400800" cy="1057668"/>
          </a:xfrm>
        </p:spPr>
        <p:txBody>
          <a:bodyPr anchorCtr="1"/>
          <a:lstStyle/>
          <a:p>
            <a:pPr lvl="0" algn="ctr"/>
            <a:r>
              <a:rPr lang="en-GB" i="1" dirty="0" smtClean="0">
                <a:solidFill>
                  <a:srgbClr val="0066FF"/>
                </a:solidFill>
                <a:latin typeface="Times New Roman" pitchFamily="18"/>
                <a:cs typeface="Times New Roman" pitchFamily="18"/>
              </a:rPr>
              <a:t>TP. </a:t>
            </a:r>
            <a:r>
              <a:rPr lang="en-GB" i="1" dirty="0" err="1" smtClean="0">
                <a:solidFill>
                  <a:srgbClr val="0066FF"/>
                </a:solidFill>
                <a:latin typeface="Times New Roman" pitchFamily="18"/>
                <a:cs typeface="Times New Roman" pitchFamily="18"/>
              </a:rPr>
              <a:t>Hồ</a:t>
            </a:r>
            <a:r>
              <a:rPr lang="en-GB" i="1" dirty="0" smtClean="0">
                <a:solidFill>
                  <a:srgbClr val="0066FF"/>
                </a:solidFill>
                <a:latin typeface="Times New Roman" pitchFamily="18"/>
                <a:cs typeface="Times New Roman" pitchFamily="18"/>
              </a:rPr>
              <a:t> </a:t>
            </a:r>
            <a:r>
              <a:rPr lang="en-GB" i="1" dirty="0" err="1" smtClean="0">
                <a:solidFill>
                  <a:srgbClr val="0066FF"/>
                </a:solidFill>
                <a:latin typeface="Times New Roman" pitchFamily="18"/>
                <a:cs typeface="Times New Roman" pitchFamily="18"/>
              </a:rPr>
              <a:t>Chí</a:t>
            </a:r>
            <a:r>
              <a:rPr lang="en-GB" i="1" dirty="0" smtClean="0">
                <a:solidFill>
                  <a:srgbClr val="0066FF"/>
                </a:solidFill>
                <a:latin typeface="Times New Roman" pitchFamily="18"/>
                <a:cs typeface="Times New Roman" pitchFamily="18"/>
              </a:rPr>
              <a:t> Minh, 15/6/2016</a:t>
            </a:r>
            <a:endParaRPr lang="en-GB" i="1" dirty="0">
              <a:solidFill>
                <a:srgbClr val="0066FF"/>
              </a:solidFill>
              <a:latin typeface="Times New Roman" pitchFamily="18"/>
              <a:cs typeface="Times New Roman" pitchFamily="18"/>
            </a:endParaRPr>
          </a:p>
        </p:txBody>
      </p:sp>
      <p:sp>
        <p:nvSpPr>
          <p:cNvPr id="4" name="Rectangle 3"/>
          <p:cNvSpPr/>
          <p:nvPr/>
        </p:nvSpPr>
        <p:spPr>
          <a:xfrm>
            <a:off x="467541" y="0"/>
            <a:ext cx="8208916" cy="836712"/>
          </a:xfrm>
          <a:prstGeom prst="rect">
            <a:avLst/>
          </a:prstGeom>
          <a:no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200" b="1" i="0" u="none" strike="noStrike" kern="1200" cap="none" spc="0" baseline="0">
                <a:solidFill>
                  <a:srgbClr val="0066FF"/>
                </a:solidFill>
                <a:uFillTx/>
                <a:latin typeface="Times New Roman" pitchFamily="18"/>
                <a:cs typeface="Times New Roman" pitchFamily="18"/>
              </a:rPr>
              <a:t>CỤC THÔNG TIN KHOA HỌC VÀ CÔNG NGHỆ QUỐC GIA</a:t>
            </a:r>
          </a:p>
        </p:txBody>
      </p:sp>
      <p:cxnSp>
        <p:nvCxnSpPr>
          <p:cNvPr id="5" name="Straight Connector 5"/>
          <p:cNvCxnSpPr/>
          <p:nvPr/>
        </p:nvCxnSpPr>
        <p:spPr>
          <a:xfrm>
            <a:off x="2195739" y="692694"/>
            <a:ext cx="4824530" cy="0"/>
          </a:xfrm>
          <a:prstGeom prst="straightConnector1">
            <a:avLst/>
          </a:prstGeom>
          <a:noFill/>
          <a:ln w="10003">
            <a:solidFill>
              <a:srgbClr val="F0A22E"/>
            </a:solidFill>
            <a:prstDash val="solid"/>
          </a:ln>
        </p:spPr>
      </p:cxnSp>
    </p:spTree>
    <p:extLst>
      <p:ext uri="{BB962C8B-B14F-4D97-AF65-F5344CB8AC3E}">
        <p14:creationId xmlns:p14="http://schemas.microsoft.com/office/powerpoint/2010/main" val="189828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73952090"/>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a:t>
                      </a:r>
                      <a:r>
                        <a:rPr lang="vi-VN" sz="1200" i="1">
                          <a:solidFill>
                            <a:srgbClr val="FF0000"/>
                          </a:solidFill>
                          <a:effectLst/>
                          <a:latin typeface="Times New Roman"/>
                          <a:ea typeface="Times New Roman"/>
                        </a:rPr>
                        <a:t>tỷ trọng theo kinh phí sử dụng </a:t>
                      </a:r>
                      <a:r>
                        <a:rPr lang="vi-VN" sz="1200" i="1">
                          <a:effectLst/>
                          <a:latin typeface="Times New Roman"/>
                          <a:ea typeface="Times New Roman"/>
                        </a:rPr>
                        <a:t>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Straight Arrow Connector 7"/>
          <p:cNvCxnSpPr/>
          <p:nvPr/>
        </p:nvCxnSpPr>
        <p:spPr>
          <a:xfrm>
            <a:off x="5715000" y="381000"/>
            <a:ext cx="22098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9925368"/>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320968090"/>
              </p:ext>
            </p:extLst>
          </p:nvPr>
        </p:nvGraphicFramePr>
        <p:xfrm>
          <a:off x="3429000" y="2286000"/>
          <a:ext cx="5562600" cy="1785267"/>
        </p:xfrm>
        <a:graphic>
          <a:graphicData uri="http://schemas.openxmlformats.org/drawingml/2006/table">
            <a:tbl>
              <a:tblPr firstRow="1" firstCol="1" lastRow="1" lastCol="1" bandRow="1" bandCol="1"/>
              <a:tblGrid>
                <a:gridCol w="962400"/>
                <a:gridCol w="931200"/>
                <a:gridCol w="3669000"/>
              </a:tblGrid>
              <a:tr h="200307">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TÊN</a:t>
                      </a:r>
                      <a:r>
                        <a:rPr lang="en-US" sz="1200" baseline="0" smtClean="0">
                          <a:effectLst/>
                          <a:latin typeface="Times New Roman"/>
                          <a:ea typeface="Times New Roman"/>
                        </a:rPr>
                        <a:t> GỌI</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7" name="Straight Arrow Connector 16"/>
          <p:cNvCxnSpPr/>
          <p:nvPr/>
        </p:nvCxnSpPr>
        <p:spPr>
          <a:xfrm flipV="1">
            <a:off x="6172200" y="1828800"/>
            <a:ext cx="1752600" cy="3962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21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870">
                                          <p:stCondLst>
                                            <p:cond delay="0"/>
                                          </p:stCondLst>
                                        </p:cTn>
                                        <p:tgtEl>
                                          <p:spTgt spid="8"/>
                                        </p:tgtEl>
                                      </p:cBhvr>
                                    </p:animEffect>
                                    <p:anim calcmode="lin" valueType="num">
                                      <p:cBhvr>
                                        <p:cTn id="8"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13" dur="39">
                                          <p:stCondLst>
                                            <p:cond delay="975"/>
                                          </p:stCondLst>
                                        </p:cTn>
                                        <p:tgtEl>
                                          <p:spTgt spid="8"/>
                                        </p:tgtEl>
                                      </p:cBhvr>
                                      <p:to x="100000" y="60000"/>
                                    </p:animScale>
                                    <p:animScale>
                                      <p:cBhvr>
                                        <p:cTn id="14" dur="249" decel="50000">
                                          <p:stCondLst>
                                            <p:cond delay="1014"/>
                                          </p:stCondLst>
                                        </p:cTn>
                                        <p:tgtEl>
                                          <p:spTgt spid="8"/>
                                        </p:tgtEl>
                                      </p:cBhvr>
                                      <p:to x="100000" y="100000"/>
                                    </p:animScale>
                                    <p:animScale>
                                      <p:cBhvr>
                                        <p:cTn id="15" dur="39">
                                          <p:stCondLst>
                                            <p:cond delay="1968"/>
                                          </p:stCondLst>
                                        </p:cTn>
                                        <p:tgtEl>
                                          <p:spTgt spid="8"/>
                                        </p:tgtEl>
                                      </p:cBhvr>
                                      <p:to x="100000" y="80000"/>
                                    </p:animScale>
                                    <p:animScale>
                                      <p:cBhvr>
                                        <p:cTn id="16" dur="249" decel="50000">
                                          <p:stCondLst>
                                            <p:cond delay="2007"/>
                                          </p:stCondLst>
                                        </p:cTn>
                                        <p:tgtEl>
                                          <p:spTgt spid="8"/>
                                        </p:tgtEl>
                                      </p:cBhvr>
                                      <p:to x="100000" y="100000"/>
                                    </p:animScale>
                                    <p:animScale>
                                      <p:cBhvr>
                                        <p:cTn id="17" dur="39">
                                          <p:stCondLst>
                                            <p:cond delay="2463"/>
                                          </p:stCondLst>
                                        </p:cTn>
                                        <p:tgtEl>
                                          <p:spTgt spid="8"/>
                                        </p:tgtEl>
                                      </p:cBhvr>
                                      <p:to x="100000" y="90000"/>
                                    </p:animScale>
                                    <p:animScale>
                                      <p:cBhvr>
                                        <p:cTn id="18" dur="249" decel="50000">
                                          <p:stCondLst>
                                            <p:cond delay="2502"/>
                                          </p:stCondLst>
                                        </p:cTn>
                                        <p:tgtEl>
                                          <p:spTgt spid="8"/>
                                        </p:tgtEl>
                                      </p:cBhvr>
                                      <p:to x="100000" y="100000"/>
                                    </p:animScale>
                                    <p:animScale>
                                      <p:cBhvr>
                                        <p:cTn id="19" dur="39">
                                          <p:stCondLst>
                                            <p:cond delay="2712"/>
                                          </p:stCondLst>
                                        </p:cTn>
                                        <p:tgtEl>
                                          <p:spTgt spid="8"/>
                                        </p:tgtEl>
                                      </p:cBhvr>
                                      <p:to x="100000" y="95000"/>
                                    </p:animScale>
                                    <p:animScale>
                                      <p:cBhvr>
                                        <p:cTn id="20" dur="249" decel="50000">
                                          <p:stCondLst>
                                            <p:cond delay="2751"/>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nodeType="clickEffect">
                                  <p:stCondLst>
                                    <p:cond delay="0"/>
                                  </p:stCondLst>
                                  <p:childTnLst>
                                    <p:animClr clrSpc="hsl" dir="cw">
                                      <p:cBhvr override="childStyle">
                                        <p:cTn id="38" dur="500" fill="hold"/>
                                        <p:tgtEl>
                                          <p:spTgt spid="17"/>
                                        </p:tgtEl>
                                        <p:attrNameLst>
                                          <p:attrName>style.color</p:attrName>
                                        </p:attrNameLst>
                                      </p:cBhvr>
                                      <p:by>
                                        <p:hsl h="7200000" s="0" l="0"/>
                                      </p:by>
                                    </p:animClr>
                                    <p:animClr clrSpc="hsl" dir="cw">
                                      <p:cBhvr>
                                        <p:cTn id="39" dur="500" fill="hold"/>
                                        <p:tgtEl>
                                          <p:spTgt spid="17"/>
                                        </p:tgtEl>
                                        <p:attrNameLst>
                                          <p:attrName>fillcolor</p:attrName>
                                        </p:attrNameLst>
                                      </p:cBhvr>
                                      <p:by>
                                        <p:hsl h="7200000" s="0" l="0"/>
                                      </p:by>
                                    </p:animClr>
                                    <p:animClr clrSpc="hsl" dir="cw">
                                      <p:cBhvr>
                                        <p:cTn id="40" dur="500" fill="hold"/>
                                        <p:tgtEl>
                                          <p:spTgt spid="17"/>
                                        </p:tgtEl>
                                        <p:attrNameLst>
                                          <p:attrName>stroke.color</p:attrName>
                                        </p:attrNameLst>
                                      </p:cBhvr>
                                      <p:by>
                                        <p:hsl h="7200000" s="0" l="0"/>
                                      </p:by>
                                    </p:animClr>
                                    <p:set>
                                      <p:cBhvr>
                                        <p:cTn id="41" dur="500" fill="hold"/>
                                        <p:tgtEl>
                                          <p:spTgt spid="17"/>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69398100"/>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a:t>
                      </a:r>
                      <a:r>
                        <a:rPr lang="vi-VN" sz="1200" i="1">
                          <a:solidFill>
                            <a:srgbClr val="FF0000"/>
                          </a:solidFill>
                          <a:effectLst/>
                          <a:latin typeface="Times New Roman"/>
                          <a:ea typeface="Times New Roman"/>
                        </a:rPr>
                        <a:t>tỷ trọng theo kinh phí sử dụng </a:t>
                      </a:r>
                      <a:r>
                        <a:rPr lang="vi-VN" sz="1200" i="1">
                          <a:effectLst/>
                          <a:latin typeface="Times New Roman"/>
                          <a:ea typeface="Times New Roman"/>
                        </a:rPr>
                        <a:t>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1</a:t>
                      </a:r>
                      <a:r>
                        <a:rPr lang="en-US" sz="1000" smtClean="0">
                          <a:effectLst/>
                          <a:latin typeface="Times New Roman"/>
                          <a:ea typeface="Times New Roman"/>
                        </a:rPr>
                        <a:t>.</a:t>
                      </a:r>
                      <a:r>
                        <a:rPr lang="fr-FR" sz="1400" smtClean="0">
                          <a:effectLst/>
                          <a:latin typeface="Times New Roman"/>
                          <a:ea typeface="Times New Roman"/>
                        </a:rPr>
                        <a:t> Trồng trọt</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60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2</a:t>
                      </a:r>
                      <a:r>
                        <a:rPr lang="en-US" sz="1000" smtClean="0">
                          <a:effectLst/>
                          <a:latin typeface="Times New Roman"/>
                          <a:ea typeface="Times New Roman"/>
                        </a:rPr>
                        <a:t>.</a:t>
                      </a:r>
                      <a:r>
                        <a:rPr lang="fr-FR" sz="1400" smtClean="0">
                          <a:effectLst/>
                          <a:latin typeface="Times New Roman"/>
                          <a:ea typeface="Times New Roman"/>
                        </a:rPr>
                        <a:t> Lâm nghiệp</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Straight Arrow Connector 7"/>
          <p:cNvCxnSpPr/>
          <p:nvPr/>
        </p:nvCxnSpPr>
        <p:spPr>
          <a:xfrm>
            <a:off x="5715000" y="381000"/>
            <a:ext cx="18288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90807174"/>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561198236"/>
              </p:ext>
            </p:extLst>
          </p:nvPr>
        </p:nvGraphicFramePr>
        <p:xfrm>
          <a:off x="3429000" y="2286000"/>
          <a:ext cx="5562600" cy="1785267"/>
        </p:xfrm>
        <a:graphic>
          <a:graphicData uri="http://schemas.openxmlformats.org/drawingml/2006/table">
            <a:tbl>
              <a:tblPr firstRow="1" firstCol="1" lastRow="1" lastCol="1" bandRow="1" bandCol="1"/>
              <a:tblGrid>
                <a:gridCol w="962400"/>
                <a:gridCol w="931200"/>
                <a:gridCol w="3669000"/>
              </a:tblGrid>
              <a:tr h="200307">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TÊN</a:t>
                      </a:r>
                      <a:r>
                        <a:rPr lang="en-US" sz="1200" baseline="0" smtClean="0">
                          <a:effectLst/>
                          <a:latin typeface="Times New Roman"/>
                          <a:ea typeface="Times New Roman"/>
                        </a:rPr>
                        <a:t> GỌI</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7" name="Straight Arrow Connector 16"/>
          <p:cNvCxnSpPr/>
          <p:nvPr/>
        </p:nvCxnSpPr>
        <p:spPr>
          <a:xfrm flipV="1">
            <a:off x="6172200" y="1828800"/>
            <a:ext cx="1752600" cy="411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67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751219504"/>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1875,6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625,2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625,2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0"/>
            <a:ext cx="6019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Viên</a:t>
            </a:r>
            <a:r>
              <a:rPr lang="en-US" dirty="0" smtClean="0">
                <a:solidFill>
                  <a:srgbClr val="FF0000"/>
                </a:solidFill>
              </a:rPr>
              <a:t> </a:t>
            </a:r>
            <a:r>
              <a:rPr lang="en-US" dirty="0" smtClean="0">
                <a:solidFill>
                  <a:srgbClr val="FF0000"/>
                </a:solidFill>
              </a:rPr>
              <a:t>X</a:t>
            </a:r>
            <a:endParaRPr lang="en-US" sz="1400" dirty="0">
              <a:solidFill>
                <a:srgbClr val="FF0000"/>
              </a:solidFill>
            </a:endParaRPr>
          </a:p>
        </p:txBody>
      </p:sp>
      <p:pic>
        <p:nvPicPr>
          <p:cNvPr id="8194"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381000" y="1066801"/>
            <a:ext cx="7557996" cy="267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6324600" y="2971800"/>
            <a:ext cx="978648" cy="2743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386168" y="2153822"/>
            <a:ext cx="1548032" cy="24856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104, 105, 106</a:t>
            </a:r>
            <a:endParaRPr lang="en-US" sz="1600">
              <a:solidFill>
                <a:schemeClr val="tx1"/>
              </a:solidFill>
            </a:endParaRPr>
          </a:p>
        </p:txBody>
      </p:sp>
      <p:sp>
        <p:nvSpPr>
          <p:cNvPr id="18" name="Rounded Rectangle 17"/>
          <p:cNvSpPr/>
          <p:nvPr/>
        </p:nvSpPr>
        <p:spPr>
          <a:xfrm>
            <a:off x="5410200" y="2418438"/>
            <a:ext cx="1548032" cy="24856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2</a:t>
            </a:r>
            <a:r>
              <a:rPr lang="en-US" sz="1600" smtClean="0">
                <a:solidFill>
                  <a:schemeClr val="tx1"/>
                </a:solidFill>
              </a:rPr>
              <a:t>04, 208, 207</a:t>
            </a:r>
            <a:endParaRPr lang="en-US" sz="1600">
              <a:solidFill>
                <a:schemeClr val="tx1"/>
              </a:solidFill>
            </a:endParaRPr>
          </a:p>
        </p:txBody>
      </p:sp>
      <p:sp>
        <p:nvSpPr>
          <p:cNvPr id="19" name="Rounded Rectangle 18"/>
          <p:cNvSpPr/>
          <p:nvPr/>
        </p:nvSpPr>
        <p:spPr>
          <a:xfrm>
            <a:off x="5410200" y="2723238"/>
            <a:ext cx="1548032" cy="248562"/>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401, 402, 404</a:t>
            </a:r>
            <a:endParaRPr lang="en-US" sz="1600">
              <a:solidFill>
                <a:schemeClr val="tx1"/>
              </a:solidFill>
            </a:endParaRPr>
          </a:p>
        </p:txBody>
      </p:sp>
    </p:spTree>
    <p:extLst>
      <p:ext uri="{BB962C8B-B14F-4D97-AF65-F5344CB8AC3E}">
        <p14:creationId xmlns:p14="http://schemas.microsoft.com/office/powerpoint/2010/main" val="393129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0696892"/>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r>
                        <a:rPr lang="en-US" sz="1400" b="1" smtClean="0">
                          <a:solidFill>
                            <a:srgbClr val="000000"/>
                          </a:solidFill>
                          <a:effectLst/>
                          <a:latin typeface="Times New Roman"/>
                          <a:ea typeface="Times New Roman"/>
                        </a:rPr>
                        <a:t>403450.000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0"/>
            <a:ext cx="6019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Viện</a:t>
            </a:r>
            <a:r>
              <a:rPr lang="en-US" dirty="0" smtClean="0">
                <a:solidFill>
                  <a:srgbClr val="FF0000"/>
                </a:solidFill>
              </a:rPr>
              <a:t> </a:t>
            </a:r>
            <a:r>
              <a:rPr lang="en-US" dirty="0" smtClean="0">
                <a:solidFill>
                  <a:srgbClr val="FF0000"/>
                </a:solidFill>
              </a:rPr>
              <a:t>Y</a:t>
            </a:r>
            <a:endParaRPr lang="en-US" sz="1400" dirty="0">
              <a:solidFill>
                <a:srgbClr val="FF0000"/>
              </a:solidFill>
            </a:endParaRPr>
          </a:p>
        </p:txBody>
      </p:sp>
      <p:pic>
        <p:nvPicPr>
          <p:cNvPr id="9218"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76200" y="533400"/>
            <a:ext cx="887272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flipV="1">
            <a:off x="6324600" y="3276600"/>
            <a:ext cx="838200" cy="2286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019800" y="1981200"/>
            <a:ext cx="1143000" cy="266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30309</a:t>
            </a:r>
            <a:endParaRPr lang="en-US">
              <a:solidFill>
                <a:schemeClr val="tx1"/>
              </a:solidFill>
            </a:endParaRPr>
          </a:p>
        </p:txBody>
      </p:sp>
      <p:sp>
        <p:nvSpPr>
          <p:cNvPr id="14" name="Rounded Rectangle 13"/>
          <p:cNvSpPr/>
          <p:nvPr/>
        </p:nvSpPr>
        <p:spPr>
          <a:xfrm>
            <a:off x="6019800" y="2247900"/>
            <a:ext cx="1143000" cy="266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30307</a:t>
            </a:r>
            <a:endParaRPr lang="en-US">
              <a:solidFill>
                <a:schemeClr val="tx1"/>
              </a:solidFill>
            </a:endParaRPr>
          </a:p>
        </p:txBody>
      </p:sp>
      <p:sp>
        <p:nvSpPr>
          <p:cNvPr id="15" name="Rounded Rectangle 14"/>
          <p:cNvSpPr/>
          <p:nvPr/>
        </p:nvSpPr>
        <p:spPr>
          <a:xfrm>
            <a:off x="6019800" y="2476500"/>
            <a:ext cx="1143000" cy="266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rPr>
              <a:t>30307+08</a:t>
            </a:r>
            <a:endParaRPr lang="en-US" sz="1400">
              <a:solidFill>
                <a:schemeClr val="tx1"/>
              </a:solidFill>
            </a:endParaRPr>
          </a:p>
        </p:txBody>
      </p:sp>
      <p:sp>
        <p:nvSpPr>
          <p:cNvPr id="16" name="Rounded Rectangle 15"/>
          <p:cNvSpPr/>
          <p:nvPr/>
        </p:nvSpPr>
        <p:spPr>
          <a:xfrm>
            <a:off x="6096000" y="2857500"/>
            <a:ext cx="1143000" cy="2667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504, 507</a:t>
            </a:r>
            <a:endParaRPr lang="en-US">
              <a:solidFill>
                <a:schemeClr val="tx1"/>
              </a:solidFill>
            </a:endParaRPr>
          </a:p>
        </p:txBody>
      </p:sp>
    </p:spTree>
    <p:extLst>
      <p:ext uri="{BB962C8B-B14F-4D97-AF65-F5344CB8AC3E}">
        <p14:creationId xmlns:p14="http://schemas.microsoft.com/office/powerpoint/2010/main" val="787851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3195797"/>
              </p:ext>
            </p:extLst>
          </p:nvPr>
        </p:nvGraphicFramePr>
        <p:xfrm>
          <a:off x="169985" y="762000"/>
          <a:ext cx="7907215" cy="1066800"/>
        </p:xfrm>
        <a:graphic>
          <a:graphicData uri="http://schemas.openxmlformats.org/drawingml/2006/table">
            <a:tbl>
              <a:tblPr firstRow="1" firstCol="1" lastRow="1" lastCol="1" bandRow="1" bandCol="1"/>
              <a:tblGrid>
                <a:gridCol w="4179516"/>
                <a:gridCol w="3727699"/>
              </a:tblGrid>
              <a:tr h="0">
                <a:tc>
                  <a:txBody>
                    <a:bodyPr/>
                    <a:lstStyle/>
                    <a:p>
                      <a:pPr algn="just">
                        <a:spcBef>
                          <a:spcPts val="100"/>
                        </a:spcBef>
                        <a:spcAft>
                          <a:spcPts val="100"/>
                        </a:spcAft>
                        <a:tabLst>
                          <a:tab pos="5850890" algn="l"/>
                        </a:tabLst>
                      </a:pPr>
                      <a:r>
                        <a:rPr lang="vi-VN" sz="1400" b="1">
                          <a:effectLst/>
                          <a:latin typeface="Times New Roman"/>
                          <a:ea typeface="Times New Roman"/>
                        </a:rPr>
                        <a:t>Loại hình hoạt động chính</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tabLst>
                          <a:tab pos="5850890" algn="l"/>
                        </a:tabLst>
                      </a:pPr>
                      <a:r>
                        <a:rPr lang="vi-VN" sz="1400" b="1">
                          <a:effectLst/>
                          <a:latin typeface="Times New Roman"/>
                          <a:ea typeface="Times New Roman"/>
                        </a:rPr>
                        <a:t>Tỷ trọng</a:t>
                      </a:r>
                      <a:r>
                        <a:rPr lang="en-US" sz="1400" b="1">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cơ bản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ứng dụng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Triển khai thực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de-DE" sz="1400">
                          <a:effectLst/>
                          <a:latin typeface="Times New Roman"/>
                          <a:ea typeface="Times New Roman"/>
                        </a:rPr>
                        <a:t>    </a:t>
                      </a:r>
                      <a:r>
                        <a:rPr lang="vi-VN" sz="1400">
                          <a:effectLst/>
                          <a:latin typeface="Times New Roman"/>
                          <a:ea typeface="Times New Roman"/>
                        </a:rPr>
                        <a:t>Sản xu</a:t>
                      </a:r>
                      <a:r>
                        <a:rPr lang="en-US" sz="1400">
                          <a:effectLst/>
                          <a:latin typeface="Times New Roman"/>
                          <a:ea typeface="Times New Roman"/>
                        </a:rPr>
                        <a:t>ấ</a:t>
                      </a:r>
                      <a:r>
                        <a:rPr lang="vi-VN" sz="1400">
                          <a:effectLst/>
                          <a:latin typeface="Times New Roman"/>
                          <a:ea typeface="Times New Roman"/>
                        </a:rPr>
                        <a:t>t thử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3"/>
          <p:cNvSpPr>
            <a:spLocks noChangeArrowheads="1"/>
          </p:cNvSpPr>
          <p:nvPr/>
        </p:nvSpPr>
        <p:spPr bwMode="auto">
          <a:xfrm>
            <a:off x="17585" y="71735"/>
            <a:ext cx="8745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851525" algn="l"/>
              </a:tabLst>
              <a:defRPr>
                <a:solidFill>
                  <a:schemeClr val="tx1"/>
                </a:solidFill>
                <a:latin typeface="Arial" pitchFamily="34" charset="0"/>
                <a:cs typeface="Arial" pitchFamily="34" charset="0"/>
              </a:defRPr>
            </a:lvl1pPr>
            <a:lvl2pPr fontAlgn="base">
              <a:spcBef>
                <a:spcPct val="0"/>
              </a:spcBef>
              <a:spcAft>
                <a:spcPct val="0"/>
              </a:spcAft>
              <a:tabLst>
                <a:tab pos="5851525" algn="l"/>
              </a:tabLst>
              <a:defRPr>
                <a:solidFill>
                  <a:schemeClr val="tx1"/>
                </a:solidFill>
                <a:latin typeface="Arial" pitchFamily="34" charset="0"/>
                <a:cs typeface="Arial" pitchFamily="34" charset="0"/>
              </a:defRPr>
            </a:lvl2pPr>
            <a:lvl3pPr fontAlgn="base">
              <a:spcBef>
                <a:spcPct val="0"/>
              </a:spcBef>
              <a:spcAft>
                <a:spcPct val="0"/>
              </a:spcAft>
              <a:tabLst>
                <a:tab pos="5851525" algn="l"/>
              </a:tabLst>
              <a:defRPr>
                <a:solidFill>
                  <a:schemeClr val="tx1"/>
                </a:solidFill>
                <a:latin typeface="Arial" pitchFamily="34" charset="0"/>
                <a:cs typeface="Arial" pitchFamily="34" charset="0"/>
              </a:defRPr>
            </a:lvl3pPr>
            <a:lvl4pPr fontAlgn="base">
              <a:spcBef>
                <a:spcPct val="0"/>
              </a:spcBef>
              <a:spcAft>
                <a:spcPct val="0"/>
              </a:spcAft>
              <a:tabLst>
                <a:tab pos="5851525" algn="l"/>
              </a:tabLst>
              <a:defRPr>
                <a:solidFill>
                  <a:schemeClr val="tx1"/>
                </a:solidFill>
                <a:latin typeface="Arial" pitchFamily="34" charset="0"/>
                <a:cs typeface="Arial" pitchFamily="34" charset="0"/>
              </a:defRPr>
            </a:lvl4pPr>
            <a:lvl5pPr fontAlgn="base">
              <a:spcBef>
                <a:spcPct val="0"/>
              </a:spcBef>
              <a:spcAft>
                <a:spcPct val="0"/>
              </a:spcAft>
              <a:tabLst>
                <a:tab pos="5851525" algn="l"/>
              </a:tabLst>
              <a:defRPr>
                <a:solidFill>
                  <a:schemeClr val="tx1"/>
                </a:solidFill>
                <a:latin typeface="Arial" pitchFamily="34" charset="0"/>
                <a:cs typeface="Arial" pitchFamily="34" charset="0"/>
              </a:defRPr>
            </a:lvl5pPr>
            <a:lvl6pPr fontAlgn="base">
              <a:spcBef>
                <a:spcPct val="0"/>
              </a:spcBef>
              <a:spcAft>
                <a:spcPct val="0"/>
              </a:spcAft>
              <a:tabLst>
                <a:tab pos="5851525" algn="l"/>
              </a:tabLst>
              <a:defRPr>
                <a:solidFill>
                  <a:schemeClr val="tx1"/>
                </a:solidFill>
                <a:latin typeface="Arial" pitchFamily="34" charset="0"/>
                <a:cs typeface="Arial" pitchFamily="34" charset="0"/>
              </a:defRPr>
            </a:lvl6pPr>
            <a:lvl7pPr fontAlgn="base">
              <a:spcBef>
                <a:spcPct val="0"/>
              </a:spcBef>
              <a:spcAft>
                <a:spcPct val="0"/>
              </a:spcAft>
              <a:tabLst>
                <a:tab pos="5851525" algn="l"/>
              </a:tabLst>
              <a:defRPr>
                <a:solidFill>
                  <a:schemeClr val="tx1"/>
                </a:solidFill>
                <a:latin typeface="Arial" pitchFamily="34" charset="0"/>
                <a:cs typeface="Arial" pitchFamily="34" charset="0"/>
              </a:defRPr>
            </a:lvl7pPr>
            <a:lvl8pPr fontAlgn="base">
              <a:spcBef>
                <a:spcPct val="0"/>
              </a:spcBef>
              <a:spcAft>
                <a:spcPct val="0"/>
              </a:spcAft>
              <a:tabLst>
                <a:tab pos="5851525" algn="l"/>
              </a:tabLst>
              <a:defRPr>
                <a:solidFill>
                  <a:schemeClr val="tx1"/>
                </a:solidFill>
                <a:latin typeface="Arial" pitchFamily="34" charset="0"/>
                <a:cs typeface="Arial" pitchFamily="34" charset="0"/>
              </a:defRPr>
            </a:lvl8pPr>
            <a:lvl9pPr fontAlgn="base">
              <a:spcBef>
                <a:spcPct val="0"/>
              </a:spcBef>
              <a:spcAft>
                <a:spcPct val="0"/>
              </a:spcAft>
              <a:tabLst>
                <a:tab pos="5851525"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851525" algn="l"/>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6</a:t>
            </a:r>
            <a:r>
              <a:rPr kumimoji="0" lang="vi-VN"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hoạt động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nghiên cứu</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chính của đơn vị; Nếu thực hiện nhiều loại hình, xin cho biết tỷ trọng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tính dựa theo kinh phí sử dụng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giữa các loại hình </a:t>
            </a:r>
            <a:r>
              <a:rPr kumimoji="0" lang="vi-VN"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Chú ý: Tổng tỷ trọng của </a:t>
            </a: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các </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phải là 100%)</a:t>
            </a:r>
            <a:endParaRPr kumimoji="0" lang="vi-VN"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ounded Rectangle 4"/>
          <p:cNvSpPr/>
          <p:nvPr/>
        </p:nvSpPr>
        <p:spPr bwMode="auto">
          <a:xfrm>
            <a:off x="3581400" y="21336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Nghiên</a:t>
            </a:r>
            <a:r>
              <a:rPr kumimoji="0" lang="en-US" sz="2000" b="0" i="0" u="none" strike="noStrike" cap="none" normalizeH="0" smtClean="0">
                <a:ln>
                  <a:noFill/>
                </a:ln>
                <a:solidFill>
                  <a:srgbClr val="000000"/>
                </a:solidFill>
                <a:effectLst/>
                <a:latin typeface="Arial" charset="0"/>
              </a:rPr>
              <a:t> cứu khoa học</a:t>
            </a:r>
            <a:endParaRPr kumimoji="0" lang="en-US" sz="20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2133600"/>
            <a:ext cx="2209800" cy="3048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cơ bản</a:t>
            </a:r>
            <a:endParaRPr kumimoji="0" lang="en-US" sz="16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6705600" y="2514600"/>
            <a:ext cx="2209800" cy="6096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ứng dụng</a:t>
            </a:r>
            <a:endParaRPr kumimoji="0" lang="en-US" sz="16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3581400" y="35052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rPr>
              <a:t>Phát</a:t>
            </a:r>
            <a:r>
              <a:rPr kumimoji="0" lang="en-US" b="0" i="0" u="none" strike="noStrike" cap="none" normalizeH="0" smtClean="0">
                <a:ln>
                  <a:noFill/>
                </a:ln>
                <a:solidFill>
                  <a:srgbClr val="000000"/>
                </a:solidFill>
                <a:effectLst/>
                <a:latin typeface="Arial" charset="0"/>
              </a:rPr>
              <a:t> triển công nghệ</a:t>
            </a:r>
            <a:endParaRPr kumimoji="0" lang="en-US"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3276600"/>
            <a:ext cx="2209800" cy="6096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Triển</a:t>
            </a:r>
            <a:r>
              <a:rPr kumimoji="0" lang="en-US" sz="1600" b="0" i="0" u="none" strike="noStrike" cap="none" normalizeH="0" smtClean="0">
                <a:ln>
                  <a:noFill/>
                </a:ln>
                <a:solidFill>
                  <a:srgbClr val="000000"/>
                </a:solidFill>
                <a:effectLst/>
                <a:latin typeface="Arial" charset="0"/>
              </a:rPr>
              <a:t> khai thực nghiệm</a:t>
            </a:r>
            <a:endParaRPr kumimoji="0" lang="en-US" sz="16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6705600" y="3886200"/>
            <a:ext cx="2209800" cy="381001"/>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Sản</a:t>
            </a:r>
            <a:r>
              <a:rPr kumimoji="0" lang="en-US" sz="1600" b="0" i="0" u="none" strike="noStrike" cap="none" normalizeH="0" smtClean="0">
                <a:ln>
                  <a:noFill/>
                </a:ln>
                <a:solidFill>
                  <a:srgbClr val="000000"/>
                </a:solidFill>
                <a:effectLst/>
                <a:latin typeface="Arial" charset="0"/>
              </a:rPr>
              <a:t> xuất thử nghiệm</a:t>
            </a:r>
            <a:endParaRPr kumimoji="0" lang="en-US" sz="16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3581400" y="51054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Dịch</a:t>
            </a:r>
            <a:r>
              <a:rPr kumimoji="0" lang="en-US" sz="2000" b="0" i="0" u="none" strike="noStrike" cap="none" normalizeH="0" smtClean="0">
                <a:ln>
                  <a:noFill/>
                </a:ln>
                <a:solidFill>
                  <a:srgbClr val="000000"/>
                </a:solidFill>
                <a:effectLst/>
                <a:latin typeface="Arial" charset="0"/>
              </a:rPr>
              <a:t> vụ KH&amp;CN</a:t>
            </a:r>
            <a:endParaRPr kumimoji="0" lang="en-US" sz="2000" b="0" i="0" u="none" strike="noStrike" cap="none" normalizeH="0" baseline="0" smtClean="0">
              <a:ln>
                <a:noFill/>
              </a:ln>
              <a:solidFill>
                <a:srgbClr val="000000"/>
              </a:solidFill>
              <a:effectLst/>
              <a:latin typeface="Arial" charset="0"/>
            </a:endParaRPr>
          </a:p>
        </p:txBody>
      </p:sp>
      <p:sp>
        <p:nvSpPr>
          <p:cNvPr id="12" name="Rounded Rectangle 11"/>
          <p:cNvSpPr/>
          <p:nvPr/>
        </p:nvSpPr>
        <p:spPr bwMode="auto">
          <a:xfrm>
            <a:off x="6324600" y="4419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Hđ</a:t>
            </a:r>
            <a:r>
              <a:rPr kumimoji="0" lang="en-US" sz="1400" b="1" i="0" u="none" strike="noStrike" cap="none" normalizeH="0" smtClean="0">
                <a:ln>
                  <a:noFill/>
                </a:ln>
                <a:solidFill>
                  <a:srgbClr val="000000"/>
                </a:solidFill>
                <a:effectLst/>
                <a:latin typeface="Arial" charset="0"/>
              </a:rPr>
              <a:t> </a:t>
            </a:r>
            <a:r>
              <a:rPr kumimoji="0" lang="en-US" sz="1400" b="1" i="0" u="none" strike="noStrike" cap="none" normalizeH="0" baseline="0" smtClean="0">
                <a:ln>
                  <a:noFill/>
                </a:ln>
                <a:solidFill>
                  <a:srgbClr val="000000"/>
                </a:solidFill>
                <a:effectLst/>
                <a:latin typeface="Arial" charset="0"/>
              </a:rPr>
              <a:t>Hỗ</a:t>
            </a:r>
            <a:r>
              <a:rPr kumimoji="0" lang="en-US" sz="1400" b="1" i="0" u="none" strike="noStrike" cap="none" normalizeH="0" smtClean="0">
                <a:ln>
                  <a:noFill/>
                </a:ln>
                <a:solidFill>
                  <a:srgbClr val="000000"/>
                </a:solidFill>
                <a:effectLst/>
                <a:latin typeface="Arial" charset="0"/>
              </a:rPr>
              <a:t> trợ NCKH&amp;PTCN</a:t>
            </a:r>
            <a:endParaRPr kumimoji="0" lang="en-US" sz="14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4800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a:t>
            </a:r>
            <a:r>
              <a:rPr kumimoji="0" lang="en-US" sz="1400" b="1" i="0" u="none" strike="noStrike" cap="none" normalizeH="0" smtClean="0">
                <a:ln>
                  <a:noFill/>
                </a:ln>
                <a:solidFill>
                  <a:srgbClr val="000000"/>
                </a:solidFill>
                <a:effectLst/>
                <a:latin typeface="Arial" charset="0"/>
              </a:rPr>
              <a:t>động liên quan đến</a:t>
            </a:r>
            <a:endParaRPr kumimoji="0" lang="en-US" sz="14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51816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CGCN</a:t>
            </a:r>
            <a:endParaRPr kumimoji="0" lang="en-US" sz="1400" b="1" i="0" u="none" strike="noStrike" cap="none" normalizeH="0" baseline="0" smtClean="0">
              <a:ln>
                <a:noFill/>
              </a:ln>
              <a:solidFill>
                <a:srgbClr val="000000"/>
              </a:solidFill>
              <a:effectLst/>
              <a:latin typeface="Arial" charset="0"/>
            </a:endParaRPr>
          </a:p>
        </p:txBody>
      </p:sp>
      <p:sp>
        <p:nvSpPr>
          <p:cNvPr id="15" name="Rounded Rectangle 14"/>
          <p:cNvSpPr/>
          <p:nvPr/>
        </p:nvSpPr>
        <p:spPr bwMode="auto">
          <a:xfrm>
            <a:off x="6324600" y="58674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781800" y="62011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TT, TV</a:t>
            </a:r>
            <a:endParaRPr kumimoji="0" lang="en-US" sz="12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05600" y="64770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18" name="Right Arrow 17"/>
          <p:cNvSpPr/>
          <p:nvPr/>
        </p:nvSpPr>
        <p:spPr bwMode="auto">
          <a:xfrm>
            <a:off x="0" y="22098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000000"/>
                </a:solidFill>
                <a:effectLst/>
                <a:latin typeface="Arial" charset="0"/>
              </a:rPr>
              <a:t>Hoạt</a:t>
            </a:r>
            <a:r>
              <a:rPr kumimoji="0" lang="en-US" sz="3600" b="0" i="0" u="none" strike="noStrike" cap="none" normalizeH="0" smtClean="0">
                <a:ln>
                  <a:noFill/>
                </a:ln>
                <a:solidFill>
                  <a:srgbClr val="000000"/>
                </a:solidFill>
                <a:effectLst/>
                <a:latin typeface="Arial" charset="0"/>
              </a:rPr>
              <a:t> động KH&amp;CN</a:t>
            </a:r>
            <a:endParaRPr kumimoji="0" lang="en-US" sz="3600" b="0" i="0" u="none" strike="noStrike" cap="none" normalizeH="0" baseline="0" smtClean="0">
              <a:ln>
                <a:noFill/>
              </a:ln>
              <a:solidFill>
                <a:srgbClr val="000000"/>
              </a:solidFill>
              <a:effectLst/>
              <a:latin typeface="Arial" charset="0"/>
            </a:endParaRPr>
          </a:p>
        </p:txBody>
      </p:sp>
      <p:cxnSp>
        <p:nvCxnSpPr>
          <p:cNvPr id="19" name="Straight Arrow Connector 18"/>
          <p:cNvCxnSpPr>
            <a:stCxn id="5" idx="3"/>
            <a:endCxn id="6" idx="1"/>
          </p:cNvCxnSpPr>
          <p:nvPr/>
        </p:nvCxnSpPr>
        <p:spPr bwMode="auto">
          <a:xfrm flipV="1">
            <a:off x="5715000" y="22860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5" idx="3"/>
            <a:endCxn id="7" idx="1"/>
          </p:cNvCxnSpPr>
          <p:nvPr/>
        </p:nvCxnSpPr>
        <p:spPr bwMode="auto">
          <a:xfrm>
            <a:off x="5715000" y="25527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3"/>
            <a:endCxn id="9" idx="1"/>
          </p:cNvCxnSpPr>
          <p:nvPr/>
        </p:nvCxnSpPr>
        <p:spPr bwMode="auto">
          <a:xfrm flipV="1">
            <a:off x="5715000" y="35814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8" idx="3"/>
            <a:endCxn id="10" idx="1"/>
          </p:cNvCxnSpPr>
          <p:nvPr/>
        </p:nvCxnSpPr>
        <p:spPr bwMode="auto">
          <a:xfrm>
            <a:off x="5715000" y="3924300"/>
            <a:ext cx="990600"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11" idx="3"/>
            <a:endCxn id="12" idx="1"/>
          </p:cNvCxnSpPr>
          <p:nvPr/>
        </p:nvCxnSpPr>
        <p:spPr bwMode="auto">
          <a:xfrm flipV="1">
            <a:off x="5715000" y="4572000"/>
            <a:ext cx="6096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11" idx="3"/>
            <a:endCxn id="13" idx="1"/>
          </p:cNvCxnSpPr>
          <p:nvPr/>
        </p:nvCxnSpPr>
        <p:spPr bwMode="auto">
          <a:xfrm flipV="1">
            <a:off x="5715000" y="4953000"/>
            <a:ext cx="6096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1" idx="3"/>
            <a:endCxn id="15" idx="1"/>
          </p:cNvCxnSpPr>
          <p:nvPr/>
        </p:nvCxnSpPr>
        <p:spPr bwMode="auto">
          <a:xfrm>
            <a:off x="5715000" y="5524501"/>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Flowchart: Decision 26"/>
          <p:cNvSpPr/>
          <p:nvPr/>
        </p:nvSpPr>
        <p:spPr bwMode="auto">
          <a:xfrm>
            <a:off x="3048000" y="23622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8" name="Flowchart: Decision 27"/>
          <p:cNvSpPr/>
          <p:nvPr/>
        </p:nvSpPr>
        <p:spPr bwMode="auto">
          <a:xfrm>
            <a:off x="3048000" y="37338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9" name="Flowchart: Decision 28"/>
          <p:cNvSpPr/>
          <p:nvPr/>
        </p:nvSpPr>
        <p:spPr bwMode="auto">
          <a:xfrm>
            <a:off x="3048000" y="53340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30" name="Rounded Rectangle 29"/>
          <p:cNvSpPr/>
          <p:nvPr/>
        </p:nvSpPr>
        <p:spPr bwMode="auto">
          <a:xfrm>
            <a:off x="63246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SHTT</a:t>
            </a:r>
            <a:endParaRPr kumimoji="0" lang="en-US" sz="1400" b="1" i="0" u="none" strike="noStrike" cap="none" normalizeH="0" baseline="0" smtClean="0">
              <a:ln>
                <a:noFill/>
              </a:ln>
              <a:solidFill>
                <a:srgbClr val="000000"/>
              </a:solidFill>
              <a:effectLst/>
              <a:latin typeface="Arial" charset="0"/>
            </a:endParaRPr>
          </a:p>
        </p:txBody>
      </p:sp>
      <p:sp>
        <p:nvSpPr>
          <p:cNvPr id="31" name="Rounded Rectangle 30"/>
          <p:cNvSpPr/>
          <p:nvPr/>
        </p:nvSpPr>
        <p:spPr bwMode="auto">
          <a:xfrm>
            <a:off x="81534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TĐC</a:t>
            </a:r>
          </a:p>
        </p:txBody>
      </p:sp>
      <p:sp>
        <p:nvSpPr>
          <p:cNvPr id="32" name="Rounded Rectangle 31"/>
          <p:cNvSpPr/>
          <p:nvPr/>
        </p:nvSpPr>
        <p:spPr bwMode="auto">
          <a:xfrm>
            <a:off x="67818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ABH</a:t>
            </a:r>
            <a:endParaRPr kumimoji="0" lang="en-US" sz="1400" b="1" i="0" u="none" strike="noStrike" cap="none" normalizeH="0" baseline="0" smtClean="0">
              <a:ln>
                <a:noFill/>
              </a:ln>
              <a:solidFill>
                <a:srgbClr val="000000"/>
              </a:solidFill>
              <a:effectLst/>
              <a:latin typeface="Arial" charset="0"/>
            </a:endParaRPr>
          </a:p>
        </p:txBody>
      </p:sp>
      <p:sp>
        <p:nvSpPr>
          <p:cNvPr id="33" name="Rounded Rectangle 32"/>
          <p:cNvSpPr/>
          <p:nvPr/>
        </p:nvSpPr>
        <p:spPr bwMode="auto">
          <a:xfrm>
            <a:off x="76200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NLNT</a:t>
            </a:r>
          </a:p>
        </p:txBody>
      </p:sp>
      <p:sp>
        <p:nvSpPr>
          <p:cNvPr id="34" name="Rounded Rectangle 33"/>
          <p:cNvSpPr/>
          <p:nvPr/>
        </p:nvSpPr>
        <p:spPr bwMode="auto">
          <a:xfrm>
            <a:off x="7772400" y="62011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ĐT, BD</a:t>
            </a:r>
            <a:endParaRPr kumimoji="0" lang="en-US" sz="1200" b="1" i="0" u="none" strike="noStrike" cap="none" normalizeH="0" baseline="0" smtClean="0">
              <a:ln>
                <a:noFill/>
              </a:ln>
              <a:solidFill>
                <a:srgbClr val="000000"/>
              </a:solidFill>
              <a:effectLst/>
              <a:latin typeface="Arial" charset="0"/>
            </a:endParaRPr>
          </a:p>
        </p:txBody>
      </p:sp>
      <p:sp>
        <p:nvSpPr>
          <p:cNvPr id="4" name="Rounded Rectangular Callout 3"/>
          <p:cNvSpPr/>
          <p:nvPr/>
        </p:nvSpPr>
        <p:spPr>
          <a:xfrm>
            <a:off x="2667000" y="1828800"/>
            <a:ext cx="6477000" cy="2590800"/>
          </a:xfrm>
          <a:prstGeom prst="wedgeRoundRectCallout">
            <a:avLst>
              <a:gd name="adj1" fmla="val -57204"/>
              <a:gd name="adj2" fmla="val -68507"/>
              <a:gd name="adj3" fmla="val 16667"/>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73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par>
                                <p:cTn id="56" presetID="16" presetClass="entr" presetSubtype="21"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par>
                                <p:cTn id="59" presetID="16" presetClass="entr" presetSubtype="21"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par>
                                <p:cTn id="62" presetID="16" presetClass="entr" presetSubtype="21"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arn(inVertical)">
                                      <p:cBhvr>
                                        <p:cTn id="85" dur="500"/>
                                        <p:tgtEl>
                                          <p:spTgt spid="3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arn(inVertical)">
                                      <p:cBhvr>
                                        <p:cTn id="88" dur="500"/>
                                        <p:tgtEl>
                                          <p:spTgt spid="3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2"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heel(2)">
                                      <p:cBhvr>
                                        <p:cTn id="9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7" grpId="0" animBg="1"/>
      <p:bldP spid="28" grpId="0" animBg="1"/>
      <p:bldP spid="29" grpId="0" animBg="1"/>
      <p:bldP spid="30" grpId="0" animBg="1"/>
      <p:bldP spid="31" grpId="0" animBg="1"/>
      <p:bldP spid="32" grpId="0" animBg="1"/>
      <p:bldP spid="33" grpId="0" animBg="1"/>
      <p:bldP spid="34"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a:t>
            </a:r>
            <a:endParaRPr lang="en-US" sz="2000" smtClean="0">
              <a:effectLst/>
              <a:latin typeface="Times New Roman"/>
              <a:ea typeface="Times New Roman"/>
            </a:endParaRPr>
          </a:p>
        </p:txBody>
      </p:sp>
      <p:cxnSp>
        <p:nvCxnSpPr>
          <p:cNvPr id="10" name="Straight Connector 9"/>
          <p:cNvCxnSpPr/>
          <p:nvPr/>
        </p:nvCxnSpPr>
        <p:spPr>
          <a:xfrm>
            <a:off x="5181600" y="8382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201" y="1286470"/>
            <a:ext cx="941924" cy="923330"/>
          </a:xfrm>
          <a:prstGeom prst="rect">
            <a:avLst/>
          </a:prstGeom>
          <a:solidFill>
            <a:srgbClr val="CCFFFF"/>
          </a:solidFill>
          <a:ln>
            <a:solidFill>
              <a:srgbClr val="FF0000"/>
            </a:solidFill>
          </a:ln>
        </p:spPr>
        <p:txBody>
          <a:bodyPr wrap="square">
            <a:spAutoFit/>
          </a:bodyPr>
          <a:lstStyle/>
          <a:p>
            <a:pPr algn="ctr"/>
            <a:r>
              <a:rPr lang="en-US" smtClean="0"/>
              <a:t>Cán </a:t>
            </a:r>
            <a:r>
              <a:rPr lang="en-US"/>
              <a:t>bộ nghiên cứu</a:t>
            </a:r>
          </a:p>
        </p:txBody>
      </p:sp>
      <p:sp>
        <p:nvSpPr>
          <p:cNvPr id="11" name="Rectangle 10"/>
          <p:cNvSpPr/>
          <p:nvPr/>
        </p:nvSpPr>
        <p:spPr>
          <a:xfrm>
            <a:off x="76200" y="3011269"/>
            <a:ext cx="941925" cy="646331"/>
          </a:xfrm>
          <a:prstGeom prst="rect">
            <a:avLst/>
          </a:prstGeom>
          <a:solidFill>
            <a:srgbClr val="66FF99"/>
          </a:solidFill>
          <a:ln>
            <a:solidFill>
              <a:srgbClr val="FF0000"/>
            </a:solidFill>
          </a:ln>
        </p:spPr>
        <p:txBody>
          <a:bodyPr wrap="square">
            <a:spAutoFit/>
          </a:bodyPr>
          <a:lstStyle/>
          <a:p>
            <a:pPr algn="ctr"/>
            <a:r>
              <a:rPr lang="en-US" smtClean="0">
                <a:latin typeface="Times New Roman"/>
                <a:ea typeface="Times New Roman"/>
              </a:rPr>
              <a:t>Cán </a:t>
            </a:r>
            <a:r>
              <a:rPr lang="en-US">
                <a:latin typeface="Times New Roman"/>
                <a:ea typeface="Times New Roman"/>
              </a:rPr>
              <a:t>bộ kỹ thuật </a:t>
            </a:r>
            <a:endParaRPr lang="en-US"/>
          </a:p>
        </p:txBody>
      </p:sp>
      <p:sp>
        <p:nvSpPr>
          <p:cNvPr id="12" name="Rectangle 11"/>
          <p:cNvSpPr/>
          <p:nvPr/>
        </p:nvSpPr>
        <p:spPr>
          <a:xfrm>
            <a:off x="76200" y="4572000"/>
            <a:ext cx="960519" cy="923330"/>
          </a:xfrm>
          <a:prstGeom prst="rect">
            <a:avLst/>
          </a:prstGeom>
          <a:solidFill>
            <a:srgbClr val="00FF00"/>
          </a:solidFill>
          <a:ln>
            <a:solidFill>
              <a:srgbClr val="FF0000"/>
            </a:solidFill>
          </a:ln>
        </p:spPr>
        <p:txBody>
          <a:bodyPr wrap="square">
            <a:spAutoFit/>
          </a:bodyPr>
          <a:lstStyle/>
          <a:p>
            <a:pPr algn="ctr"/>
            <a:r>
              <a:rPr lang="en-US" smtClean="0">
                <a:latin typeface="Times New Roman"/>
                <a:ea typeface="Times New Roman"/>
              </a:rPr>
              <a:t>Nhân </a:t>
            </a:r>
            <a:r>
              <a:rPr lang="en-US">
                <a:latin typeface="Times New Roman"/>
                <a:ea typeface="Times New Roman"/>
              </a:rPr>
              <a:t>viên hỗ trợ </a:t>
            </a:r>
            <a:endParaRPr lang="en-US"/>
          </a:p>
        </p:txBody>
      </p:sp>
      <p:sp>
        <p:nvSpPr>
          <p:cNvPr id="19" name="Rectangle 18"/>
          <p:cNvSpPr/>
          <p:nvPr/>
        </p:nvSpPr>
        <p:spPr>
          <a:xfrm>
            <a:off x="76201" y="5706070"/>
            <a:ext cx="941924" cy="923330"/>
          </a:xfrm>
          <a:prstGeom prst="rect">
            <a:avLst/>
          </a:prstGeom>
          <a:solidFill>
            <a:srgbClr val="00CC00"/>
          </a:solidFill>
          <a:ln>
            <a:solidFill>
              <a:srgbClr val="FF0000"/>
            </a:solidFill>
          </a:ln>
        </p:spPr>
        <p:txBody>
          <a:bodyPr wrap="square">
            <a:spAutoFit/>
          </a:bodyPr>
          <a:lstStyle/>
          <a:p>
            <a:pPr algn="ctr">
              <a:spcBef>
                <a:spcPts val="300"/>
              </a:spcBef>
              <a:spcAft>
                <a:spcPts val="300"/>
              </a:spcAft>
            </a:pPr>
            <a:r>
              <a:rPr lang="en-US" smtClean="0">
                <a:solidFill>
                  <a:srgbClr val="000000"/>
                </a:solidFill>
                <a:latin typeface="Times New Roman"/>
                <a:ea typeface="Times New Roman"/>
              </a:rPr>
              <a:t>Nhân lực khác </a:t>
            </a:r>
            <a:endParaRPr lang="en-US" sz="3200">
              <a:latin typeface="Times New Roman"/>
              <a:ea typeface="Times New Roman"/>
            </a:endParaRPr>
          </a:p>
        </p:txBody>
      </p:sp>
      <p:sp>
        <p:nvSpPr>
          <p:cNvPr id="20" name="Rounded Rectangle 19"/>
          <p:cNvSpPr/>
          <p:nvPr/>
        </p:nvSpPr>
        <p:spPr>
          <a:xfrm>
            <a:off x="1143000" y="990600"/>
            <a:ext cx="4114800" cy="15240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rPr>
              <a:t>CBNC </a:t>
            </a:r>
            <a:r>
              <a:rPr lang="en-US" sz="1400">
                <a:solidFill>
                  <a:schemeClr val="tx1"/>
                </a:solidFill>
              </a:rPr>
              <a:t>là những người có trình độ cao đẳng trở lên trực tiếp tham gia vào hoạt động </a:t>
            </a:r>
            <a:r>
              <a:rPr lang="en-US" sz="1400" smtClean="0">
                <a:solidFill>
                  <a:schemeClr val="tx1"/>
                </a:solidFill>
              </a:rPr>
              <a:t>NC&amp;PT </a:t>
            </a:r>
            <a:r>
              <a:rPr lang="en-US" sz="1400">
                <a:solidFill>
                  <a:schemeClr val="tx1"/>
                </a:solidFill>
              </a:rPr>
              <a:t>nhằm tạo ra những tri thức, sản phẩm và quy trình mới, tạo ra phương pháp và hệ thống mới. Nhóm này bao gồm cả những nhà quản lý trực tiếp hoạt </a:t>
            </a:r>
            <a:r>
              <a:rPr lang="en-US" sz="1400" smtClean="0">
                <a:solidFill>
                  <a:schemeClr val="tx1"/>
                </a:solidFill>
              </a:rPr>
              <a:t>động NC&amp;PT.</a:t>
            </a:r>
            <a:endParaRPr lang="en-US" sz="1400">
              <a:solidFill>
                <a:schemeClr val="tx1"/>
              </a:solidFill>
            </a:endParaRPr>
          </a:p>
        </p:txBody>
      </p:sp>
      <p:sp>
        <p:nvSpPr>
          <p:cNvPr id="21" name="Rounded Rectangle 20"/>
          <p:cNvSpPr/>
          <p:nvPr/>
        </p:nvSpPr>
        <p:spPr>
          <a:xfrm>
            <a:off x="1143000" y="2590800"/>
            <a:ext cx="4114800" cy="152400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rPr>
              <a:t>CBKT </a:t>
            </a:r>
            <a:r>
              <a:rPr lang="en-US" sz="1400">
                <a:solidFill>
                  <a:schemeClr val="tx1"/>
                </a:solidFill>
              </a:rPr>
              <a:t>là </a:t>
            </a:r>
            <a:r>
              <a:rPr lang="en-US" sz="1400" smtClean="0">
                <a:solidFill>
                  <a:schemeClr val="tx1"/>
                </a:solidFill>
              </a:rPr>
              <a:t>những </a:t>
            </a:r>
            <a:r>
              <a:rPr lang="en-US" sz="1400">
                <a:solidFill>
                  <a:schemeClr val="tx1"/>
                </a:solidFill>
              </a:rPr>
              <a:t>kỹ thuật viên, nhân viên phòng thí nghiệm có trình độ trung cấp </a:t>
            </a:r>
            <a:r>
              <a:rPr lang="en-US" sz="1400" smtClean="0">
                <a:solidFill>
                  <a:schemeClr val="tx1"/>
                </a:solidFill>
              </a:rPr>
              <a:t>trở </a:t>
            </a:r>
            <a:r>
              <a:rPr lang="en-US" sz="1400">
                <a:solidFill>
                  <a:schemeClr val="tx1"/>
                </a:solidFill>
              </a:rPr>
              <a:t>lên, tham gia vào nhiệm vụ </a:t>
            </a:r>
            <a:r>
              <a:rPr lang="en-US" sz="1400" smtClean="0">
                <a:solidFill>
                  <a:schemeClr val="tx1"/>
                </a:solidFill>
              </a:rPr>
              <a:t>NC&amp;PT </a:t>
            </a:r>
            <a:r>
              <a:rPr lang="en-US" sz="1400">
                <a:solidFill>
                  <a:schemeClr val="tx1"/>
                </a:solidFill>
              </a:rPr>
              <a:t>bằng việc thực hiện những công việc </a:t>
            </a:r>
            <a:r>
              <a:rPr lang="en-US" sz="1400" smtClean="0">
                <a:solidFill>
                  <a:schemeClr val="tx1"/>
                </a:solidFill>
              </a:rPr>
              <a:t>KHKT </a:t>
            </a:r>
            <a:r>
              <a:rPr lang="en-US" sz="1400">
                <a:solidFill>
                  <a:schemeClr val="tx1"/>
                </a:solidFill>
              </a:rPr>
              <a:t>đòi hỏi phải gắn với các khái niệm và cách thức/quy trình thao tác dưới sự giám sát của </a:t>
            </a:r>
            <a:r>
              <a:rPr lang="en-US" sz="1400" smtClean="0">
                <a:solidFill>
                  <a:schemeClr val="tx1"/>
                </a:solidFill>
              </a:rPr>
              <a:t>CBNC.</a:t>
            </a:r>
            <a:endParaRPr lang="en-US" sz="1400">
              <a:solidFill>
                <a:schemeClr val="tx1"/>
              </a:solidFill>
            </a:endParaRPr>
          </a:p>
        </p:txBody>
      </p:sp>
      <p:sp>
        <p:nvSpPr>
          <p:cNvPr id="22" name="Rounded Rectangle 21"/>
          <p:cNvSpPr/>
          <p:nvPr/>
        </p:nvSpPr>
        <p:spPr>
          <a:xfrm>
            <a:off x="1143000" y="4495800"/>
            <a:ext cx="4114800" cy="10668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smtClean="0">
                <a:solidFill>
                  <a:schemeClr val="tx1"/>
                </a:solidFill>
              </a:rPr>
              <a:t>NVHT là </a:t>
            </a:r>
            <a:r>
              <a:rPr lang="en-US" sz="1600">
                <a:solidFill>
                  <a:schemeClr val="tx1"/>
                </a:solidFill>
              </a:rPr>
              <a:t>những người có hoặc không có kỹ năng, </a:t>
            </a:r>
            <a:r>
              <a:rPr lang="en-US" sz="1600" smtClean="0">
                <a:solidFill>
                  <a:schemeClr val="tx1"/>
                </a:solidFill>
              </a:rPr>
              <a:t>tham </a:t>
            </a:r>
            <a:r>
              <a:rPr lang="en-US" sz="1600">
                <a:solidFill>
                  <a:schemeClr val="tx1"/>
                </a:solidFill>
              </a:rPr>
              <a:t>gia vào </a:t>
            </a:r>
            <a:r>
              <a:rPr lang="en-US" sz="1600" smtClean="0">
                <a:solidFill>
                  <a:schemeClr val="tx1"/>
                </a:solidFill>
              </a:rPr>
              <a:t>nhiệm vụ NC&amp;PT.</a:t>
            </a:r>
            <a:endParaRPr lang="en-US" sz="1600">
              <a:solidFill>
                <a:schemeClr val="tx1"/>
              </a:solidFill>
            </a:endParaRPr>
          </a:p>
        </p:txBody>
      </p:sp>
      <p:sp>
        <p:nvSpPr>
          <p:cNvPr id="23" name="Rounded Rectangle 22"/>
          <p:cNvSpPr/>
          <p:nvPr/>
        </p:nvSpPr>
        <p:spPr>
          <a:xfrm>
            <a:off x="1148166" y="5867400"/>
            <a:ext cx="4109634" cy="729734"/>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là những người trực tiếp tham gia hoạt động </a:t>
            </a:r>
            <a:r>
              <a:rPr lang="en-US" sz="1400" smtClean="0">
                <a:solidFill>
                  <a:schemeClr val="tx1"/>
                </a:solidFill>
              </a:rPr>
              <a:t>NC&amp;PT </a:t>
            </a:r>
            <a:r>
              <a:rPr lang="en-US" sz="1400">
                <a:solidFill>
                  <a:schemeClr val="tx1"/>
                </a:solidFill>
              </a:rPr>
              <a:t>không thuộc các nhóm trên</a:t>
            </a:r>
          </a:p>
        </p:txBody>
      </p:sp>
      <p:sp>
        <p:nvSpPr>
          <p:cNvPr id="24" name="Rounded Rectangle 23"/>
          <p:cNvSpPr/>
          <p:nvPr/>
        </p:nvSpPr>
        <p:spPr>
          <a:xfrm>
            <a:off x="5410200" y="990600"/>
            <a:ext cx="3733800" cy="15240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chủ nhiệm nhiệm vụ KH&amp;CN, thành viên thực hiện chính, thư ký khoa học, thành viên thực hiện nhiệm vụ </a:t>
            </a:r>
            <a:r>
              <a:rPr lang="en-US" sz="1400" smtClean="0">
                <a:solidFill>
                  <a:schemeClr val="tx1"/>
                </a:solidFill>
              </a:rPr>
              <a:t>KH&amp;CN</a:t>
            </a:r>
          </a:p>
          <a:p>
            <a:pPr marL="285750" indent="-285750" algn="ctr">
              <a:buFont typeface="Wingdings"/>
              <a:buChar char="è"/>
            </a:pPr>
            <a:r>
              <a:rPr lang="nb-NO" sz="1200" smtClean="0">
                <a:solidFill>
                  <a:schemeClr val="tx1"/>
                </a:solidFill>
              </a:rPr>
              <a:t>NCV CC </a:t>
            </a:r>
            <a:r>
              <a:rPr lang="nb-NO" sz="1200">
                <a:solidFill>
                  <a:schemeClr val="tx1"/>
                </a:solidFill>
              </a:rPr>
              <a:t>(hạng I), </a:t>
            </a:r>
            <a:r>
              <a:rPr lang="en-US" sz="1200" smtClean="0">
                <a:solidFill>
                  <a:schemeClr val="tx1"/>
                </a:solidFill>
              </a:rPr>
              <a:t>NCVC </a:t>
            </a:r>
            <a:r>
              <a:rPr lang="en-US" sz="1200">
                <a:solidFill>
                  <a:schemeClr val="tx1"/>
                </a:solidFill>
              </a:rPr>
              <a:t>(hạng II), </a:t>
            </a:r>
            <a:r>
              <a:rPr lang="en-US" sz="1200" smtClean="0">
                <a:solidFill>
                  <a:schemeClr val="tx1"/>
                </a:solidFill>
              </a:rPr>
              <a:t>NCV </a:t>
            </a:r>
            <a:r>
              <a:rPr lang="en-US" sz="1200">
                <a:solidFill>
                  <a:schemeClr val="tx1"/>
                </a:solidFill>
              </a:rPr>
              <a:t>(hạng III);</a:t>
            </a:r>
            <a:r>
              <a:rPr lang="en-US" sz="1400">
                <a:solidFill>
                  <a:schemeClr val="tx1"/>
                </a:solidFill>
              </a:rPr>
              <a:t> </a:t>
            </a:r>
            <a:endParaRPr lang="en-US" sz="1400" smtClean="0">
              <a:solidFill>
                <a:schemeClr val="tx1"/>
              </a:solidFill>
            </a:endParaRPr>
          </a:p>
          <a:p>
            <a:pPr marL="285750" indent="-285750" algn="ctr">
              <a:buFont typeface="Wingdings"/>
              <a:buChar char="è"/>
            </a:pPr>
            <a:r>
              <a:rPr lang="nb-NO" sz="1400" smtClean="0">
                <a:solidFill>
                  <a:schemeClr val="tx1"/>
                </a:solidFill>
              </a:rPr>
              <a:t>KSCC </a:t>
            </a:r>
            <a:r>
              <a:rPr lang="nb-NO" sz="1400">
                <a:solidFill>
                  <a:schemeClr val="tx1"/>
                </a:solidFill>
              </a:rPr>
              <a:t>(hạng I), </a:t>
            </a:r>
            <a:r>
              <a:rPr lang="nb-NO" sz="1400" smtClean="0">
                <a:solidFill>
                  <a:schemeClr val="tx1"/>
                </a:solidFill>
              </a:rPr>
              <a:t>KSC </a:t>
            </a:r>
            <a:r>
              <a:rPr lang="nb-NO" sz="1400">
                <a:solidFill>
                  <a:schemeClr val="tx1"/>
                </a:solidFill>
              </a:rPr>
              <a:t>(hạng II) và </a:t>
            </a:r>
            <a:r>
              <a:rPr lang="nb-NO" sz="1400" smtClean="0">
                <a:solidFill>
                  <a:schemeClr val="tx1"/>
                </a:solidFill>
              </a:rPr>
              <a:t>KS </a:t>
            </a:r>
            <a:r>
              <a:rPr lang="nb-NO" sz="1400">
                <a:solidFill>
                  <a:schemeClr val="tx1"/>
                </a:solidFill>
              </a:rPr>
              <a:t>(hạng III)</a:t>
            </a:r>
            <a:endParaRPr lang="en-US" sz="1400">
              <a:solidFill>
                <a:schemeClr val="tx1"/>
              </a:solidFill>
            </a:endParaRPr>
          </a:p>
        </p:txBody>
      </p:sp>
      <p:sp>
        <p:nvSpPr>
          <p:cNvPr id="25" name="Rounded Rectangle 24"/>
          <p:cNvSpPr/>
          <p:nvPr/>
        </p:nvSpPr>
        <p:spPr>
          <a:xfrm>
            <a:off x="5410200" y="2895600"/>
            <a:ext cx="3733800" cy="990600"/>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Trợ lý nghiên </a:t>
            </a:r>
            <a:r>
              <a:rPr lang="en-US" sz="1400" smtClean="0">
                <a:solidFill>
                  <a:schemeClr val="tx1"/>
                </a:solidFill>
              </a:rPr>
              <a:t>cứu (hạng IV)</a:t>
            </a:r>
          </a:p>
          <a:p>
            <a:pPr algn="ctr"/>
            <a:r>
              <a:rPr lang="en-US" sz="1400" smtClean="0">
                <a:solidFill>
                  <a:schemeClr val="tx1"/>
                </a:solidFill>
              </a:rPr>
              <a:t>Kỹ </a:t>
            </a:r>
            <a:r>
              <a:rPr lang="en-US" sz="1400">
                <a:solidFill>
                  <a:schemeClr val="tx1"/>
                </a:solidFill>
              </a:rPr>
              <a:t>thuật </a:t>
            </a:r>
            <a:r>
              <a:rPr lang="en-US" sz="1400" smtClean="0">
                <a:solidFill>
                  <a:schemeClr val="tx1"/>
                </a:solidFill>
              </a:rPr>
              <a:t>viên (hạng IV)</a:t>
            </a:r>
            <a:endParaRPr lang="en-US" sz="1400">
              <a:solidFill>
                <a:schemeClr val="tx1"/>
              </a:solidFill>
            </a:endParaRPr>
          </a:p>
        </p:txBody>
      </p:sp>
      <p:sp>
        <p:nvSpPr>
          <p:cNvPr id="26" name="Rounded Rectangle 25"/>
          <p:cNvSpPr/>
          <p:nvPr/>
        </p:nvSpPr>
        <p:spPr>
          <a:xfrm>
            <a:off x="5410200" y="4267200"/>
            <a:ext cx="3733800" cy="15240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smtClean="0">
                <a:solidFill>
                  <a:schemeClr val="tx1"/>
                </a:solidFill>
              </a:rPr>
              <a:t>nhân </a:t>
            </a:r>
            <a:r>
              <a:rPr lang="en-US" sz="1400">
                <a:solidFill>
                  <a:schemeClr val="tx1"/>
                </a:solidFill>
              </a:rPr>
              <a:t>viên </a:t>
            </a:r>
            <a:r>
              <a:rPr lang="en-US" sz="1400" smtClean="0">
                <a:solidFill>
                  <a:schemeClr val="tx1"/>
                </a:solidFill>
              </a:rPr>
              <a:t>HC </a:t>
            </a:r>
            <a:r>
              <a:rPr lang="en-US" sz="1400">
                <a:solidFill>
                  <a:schemeClr val="tx1"/>
                </a:solidFill>
              </a:rPr>
              <a:t>và </a:t>
            </a:r>
            <a:r>
              <a:rPr lang="en-US" sz="1400" smtClean="0">
                <a:solidFill>
                  <a:schemeClr val="tx1"/>
                </a:solidFill>
              </a:rPr>
              <a:t>VP </a:t>
            </a:r>
            <a:r>
              <a:rPr lang="en-US" sz="1400">
                <a:solidFill>
                  <a:schemeClr val="tx1"/>
                </a:solidFill>
              </a:rPr>
              <a:t>tham gia vào </a:t>
            </a:r>
            <a:r>
              <a:rPr lang="en-US" sz="1400" smtClean="0">
                <a:solidFill>
                  <a:schemeClr val="tx1"/>
                </a:solidFill>
              </a:rPr>
              <a:t>nhiệm vụ NC&amp;PT; bao </a:t>
            </a:r>
            <a:r>
              <a:rPr lang="en-US" sz="1400">
                <a:solidFill>
                  <a:schemeClr val="tx1"/>
                </a:solidFill>
              </a:rPr>
              <a:t>gồm cả những người làm quản lý và quản trị hành chính và các việc liên quan đến nhân sự, tài chính và hành chính nếu các công việc của họ trực tiếp phục vụ công việc NC&amp;PT</a:t>
            </a:r>
            <a:r>
              <a:rPr lang="en-US" sz="1400" smtClean="0">
                <a:solidFill>
                  <a:schemeClr val="tx1"/>
                </a:solidFill>
              </a:rPr>
              <a:t>.</a:t>
            </a:r>
            <a:endParaRPr lang="en-US" sz="1400">
              <a:solidFill>
                <a:schemeClr val="tx1"/>
              </a:solidFill>
            </a:endParaRPr>
          </a:p>
        </p:txBody>
      </p:sp>
      <p:sp>
        <p:nvSpPr>
          <p:cNvPr id="16" name="Rounded Rectangle 15"/>
          <p:cNvSpPr/>
          <p:nvPr/>
        </p:nvSpPr>
        <p:spPr>
          <a:xfrm>
            <a:off x="6324600" y="5926000"/>
            <a:ext cx="1219200" cy="805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45</a:t>
            </a:r>
            <a:endParaRPr lang="en-US" b="1">
              <a:solidFill>
                <a:schemeClr val="tx1"/>
              </a:solidFill>
            </a:endParaRPr>
          </a:p>
        </p:txBody>
      </p:sp>
    </p:spTree>
    <p:extLst>
      <p:ext uri="{BB962C8B-B14F-4D97-AF65-F5344CB8AC3E}">
        <p14:creationId xmlns:p14="http://schemas.microsoft.com/office/powerpoint/2010/main" val="409260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9" grpId="0" animBg="1"/>
      <p:bldP spid="20" grpId="0" animBg="1"/>
      <p:bldP spid="21" grpId="0" animBg="1"/>
      <p:bldP spid="22" grpId="0" animBg="1"/>
      <p:bldP spid="23" grpId="0" animBg="1"/>
      <p:bldP spid="24" grpId="0" animBg="1"/>
      <p:bldP spid="25" grpId="0" animBg="1"/>
      <p:bldP spid="26"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4469055"/>
              </p:ext>
            </p:extLst>
          </p:nvPr>
        </p:nvGraphicFramePr>
        <p:xfrm>
          <a:off x="228600" y="1143000"/>
          <a:ext cx="8686800" cy="4648200"/>
        </p:xfrm>
        <a:graphic>
          <a:graphicData uri="http://schemas.openxmlformats.org/drawingml/2006/table">
            <a:tbl>
              <a:tblPr firstRow="1" firstCol="1" lastRow="1" lastCol="1" bandRow="1" bandCol="1"/>
              <a:tblGrid>
                <a:gridCol w="3902617"/>
                <a:gridCol w="1594387"/>
                <a:gridCol w="3189796"/>
              </a:tblGrid>
              <a:tr h="387350">
                <a:tc gridSpan="2">
                  <a:txBody>
                    <a:bodyPr/>
                    <a:lstStyle/>
                    <a:p>
                      <a:pPr algn="ctr">
                        <a:spcAft>
                          <a:spcPts val="600"/>
                        </a:spcAft>
                      </a:pPr>
                      <a:r>
                        <a:rPr lang="en-GB" sz="2000" b="1" spc="-50">
                          <a:solidFill>
                            <a:srgbClr val="0033CC"/>
                          </a:solidFill>
                          <a:effectLst/>
                          <a:latin typeface="Times New Roman Bold"/>
                          <a:ea typeface="Calibri"/>
                        </a:rPr>
                        <a:t>Chia theo ngạch viên </a:t>
                      </a:r>
                      <a:r>
                        <a:rPr lang="en-GB" sz="2000" b="1" spc="-50" smtClean="0">
                          <a:solidFill>
                            <a:srgbClr val="0033CC"/>
                          </a:solidFill>
                          <a:effectLst/>
                          <a:latin typeface="Times New Roman Bold"/>
                          <a:ea typeface="Calibri"/>
                        </a:rPr>
                        <a:t>chức</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spcAft>
                          <a:spcPts val="600"/>
                        </a:spcAft>
                      </a:pPr>
                      <a:r>
                        <a:rPr lang="en-GB" sz="2000" b="1" spc="-50">
                          <a:solidFill>
                            <a:srgbClr val="0033CC"/>
                          </a:solidFill>
                          <a:effectLst/>
                          <a:latin typeface="Times New Roman Bold"/>
                          <a:ea typeface="Calibri"/>
                        </a:rPr>
                        <a:t>Chia theo ví trí hoạt động</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ctr">
                        <a:spcAft>
                          <a:spcPts val="600"/>
                        </a:spcAft>
                      </a:pPr>
                      <a:r>
                        <a:rPr lang="vi-VN" sz="2000">
                          <a:solidFill>
                            <a:srgbClr val="0033CC"/>
                          </a:solidFill>
                          <a:effectLst/>
                          <a:latin typeface="Times New Roman"/>
                          <a:ea typeface="Calibri"/>
                        </a:rPr>
                        <a:t>Tên ngạch</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vi-VN" sz="2000">
                          <a:solidFill>
                            <a:srgbClr val="0033CC"/>
                          </a:solidFill>
                          <a:effectLst/>
                          <a:latin typeface="Times New Roman"/>
                          <a:ea typeface="Calibri"/>
                        </a:rPr>
                        <a:t>Mã </a:t>
                      </a:r>
                      <a:r>
                        <a:rPr lang="en-US" sz="2000">
                          <a:solidFill>
                            <a:srgbClr val="0033CC"/>
                          </a:solidFill>
                          <a:effectLst/>
                          <a:latin typeface="Times New Roman"/>
                          <a:ea typeface="Calibri"/>
                        </a:rPr>
                        <a:t>số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vi-VN" sz="2000">
                          <a:solidFill>
                            <a:srgbClr val="0033CC"/>
                          </a:solidFill>
                          <a:effectLst/>
                          <a:latin typeface="Times New Roman"/>
                          <a:ea typeface="Calibri"/>
                        </a:rPr>
                        <a:t> </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gridSpan="2">
                  <a:txBody>
                    <a:bodyPr/>
                    <a:lstStyle/>
                    <a:p>
                      <a:pPr algn="just">
                        <a:spcAft>
                          <a:spcPts val="600"/>
                        </a:spcAft>
                      </a:pPr>
                      <a:r>
                        <a:rPr lang="en-US" sz="2000" b="1">
                          <a:solidFill>
                            <a:srgbClr val="0033CC"/>
                          </a:solidFill>
                          <a:effectLst/>
                          <a:latin typeface="Times New Roman"/>
                          <a:ea typeface="Times New Roman"/>
                        </a:rPr>
                        <a:t>Nhóm chức danh nghiên cứu khoa học:</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600"/>
                        </a:spcAft>
                      </a:pPr>
                      <a:r>
                        <a:rPr lang="en-US" sz="2000" b="1">
                          <a:solidFill>
                            <a:srgbClr val="0033CC"/>
                          </a:solidFill>
                          <a:effectLst/>
                          <a:latin typeface="Times New Roman"/>
                          <a:ea typeface="Times New Roman"/>
                        </a:rPr>
                        <a:t> </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spc="-50">
                          <a:solidFill>
                            <a:srgbClr val="0033CC"/>
                          </a:solidFill>
                          <a:effectLst/>
                          <a:latin typeface="Times New Roman"/>
                          <a:ea typeface="Calibri"/>
                        </a:rPr>
                        <a:t>Nghiên cứu viên cao cấp</a:t>
                      </a:r>
                      <a:r>
                        <a:rPr lang="en-US" sz="2000" spc="-50">
                          <a:solidFill>
                            <a:srgbClr val="0033CC"/>
                          </a:solidFill>
                          <a:effectLst/>
                          <a:latin typeface="Times New Roman"/>
                          <a:ea typeface="Calibri"/>
                        </a:rPr>
                        <a:t> (Hạng I)</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600"/>
                        </a:spcAft>
                      </a:pPr>
                      <a:r>
                        <a:rPr lang="en-US" sz="2000" b="1">
                          <a:solidFill>
                            <a:srgbClr val="0033CC"/>
                          </a:solidFill>
                          <a:effectLst/>
                          <a:latin typeface="Times New Roman"/>
                          <a:ea typeface="Calibri"/>
                        </a:rPr>
                        <a:t>Cán bộ nghiên cứu</a:t>
                      </a:r>
                      <a:endParaRPr lang="en-US" sz="2000">
                        <a:solidFill>
                          <a:srgbClr val="0033CC"/>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spc="-50">
                          <a:solidFill>
                            <a:srgbClr val="0033CC"/>
                          </a:solidFill>
                          <a:effectLst/>
                          <a:latin typeface="Times New Roman"/>
                          <a:ea typeface="Calibri"/>
                        </a:rPr>
                        <a:t>Nghiên cứu viên chính</a:t>
                      </a:r>
                      <a:r>
                        <a:rPr lang="en-US" sz="2000" spc="-50">
                          <a:solidFill>
                            <a:srgbClr val="0033CC"/>
                          </a:solidFill>
                          <a:effectLst/>
                          <a:latin typeface="Times New Roman"/>
                          <a:ea typeface="Calibri"/>
                        </a:rPr>
                        <a:t> (Hạng II)</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vi-VN" sz="2000">
                          <a:solidFill>
                            <a:srgbClr val="0033CC"/>
                          </a:solidFill>
                          <a:effectLst/>
                          <a:latin typeface="Times New Roman"/>
                          <a:ea typeface="Calibri"/>
                        </a:rPr>
                        <a:t>Nghiên cứu viên</a:t>
                      </a:r>
                      <a:r>
                        <a:rPr lang="en-US" sz="2000">
                          <a:solidFill>
                            <a:srgbClr val="0033CC"/>
                          </a:solidFill>
                          <a:effectLst/>
                          <a:latin typeface="Times New Roman"/>
                          <a:ea typeface="Calibri"/>
                        </a:rPr>
                        <a:t> (Hạng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en-US" sz="2000">
                          <a:solidFill>
                            <a:srgbClr val="0033CC"/>
                          </a:solidFill>
                          <a:effectLst/>
                          <a:latin typeface="Times New Roman"/>
                          <a:ea typeface="Calibri"/>
                        </a:rPr>
                        <a:t>Trợ lý nghiên cứu (Hạng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b="1">
                          <a:solidFill>
                            <a:srgbClr val="0033CC"/>
                          </a:solidFill>
                          <a:effectLst/>
                          <a:latin typeface="Times New Roman"/>
                          <a:ea typeface="Calibri"/>
                        </a:rPr>
                        <a:t>Cán bộ kỹ thuật</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gridSpan="2">
                  <a:txBody>
                    <a:bodyPr/>
                    <a:lstStyle/>
                    <a:p>
                      <a:pPr algn="just">
                        <a:spcAft>
                          <a:spcPts val="600"/>
                        </a:spcAft>
                      </a:pPr>
                      <a:r>
                        <a:rPr lang="en-US" sz="2000" b="1">
                          <a:solidFill>
                            <a:srgbClr val="0033CC"/>
                          </a:solidFill>
                          <a:effectLst/>
                          <a:latin typeface="Times New Roman"/>
                          <a:ea typeface="Times New Roman"/>
                        </a:rPr>
                        <a:t>Nhóm chức danh công nghệ:</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spcAft>
                          <a:spcPts val="600"/>
                        </a:spcAft>
                      </a:pPr>
                      <a:r>
                        <a:rPr lang="en-US" sz="2000" b="1">
                          <a:solidFill>
                            <a:srgbClr val="0033CC"/>
                          </a:solidFill>
                          <a:effectLst/>
                          <a:latin typeface="Times New Roman"/>
                          <a:ea typeface="Times New Roman"/>
                        </a:rPr>
                        <a:t> </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a:solidFill>
                            <a:srgbClr val="0033CC"/>
                          </a:solidFill>
                          <a:effectLst/>
                          <a:latin typeface="Times New Roman"/>
                          <a:ea typeface="Calibri"/>
                        </a:rPr>
                        <a:t>Kỹ sư cao cấp</a:t>
                      </a:r>
                      <a:r>
                        <a:rPr lang="en-US" sz="2000">
                          <a:solidFill>
                            <a:srgbClr val="0033CC"/>
                          </a:solidFill>
                          <a:effectLst/>
                          <a:latin typeface="Times New Roman"/>
                          <a:ea typeface="Calibri"/>
                        </a:rPr>
                        <a:t> (Hạng 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600"/>
                        </a:spcAft>
                      </a:pPr>
                      <a:r>
                        <a:rPr lang="en-US" sz="2000" b="1">
                          <a:solidFill>
                            <a:srgbClr val="0033CC"/>
                          </a:solidFill>
                          <a:effectLst/>
                          <a:latin typeface="Times New Roman"/>
                          <a:ea typeface="Calibri"/>
                        </a:rPr>
                        <a:t>Cán bộ nghiên cứu</a:t>
                      </a:r>
                      <a:endParaRPr lang="en-US" sz="2000">
                        <a:solidFill>
                          <a:srgbClr val="0033CC"/>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0">
                <a:tc>
                  <a:txBody>
                    <a:bodyPr/>
                    <a:lstStyle/>
                    <a:p>
                      <a:pPr algn="just">
                        <a:spcAft>
                          <a:spcPts val="600"/>
                        </a:spcAft>
                      </a:pPr>
                      <a:r>
                        <a:rPr lang="vi-VN" sz="2000">
                          <a:solidFill>
                            <a:srgbClr val="0033CC"/>
                          </a:solidFill>
                          <a:effectLst/>
                          <a:latin typeface="Times New Roman"/>
                          <a:ea typeface="Calibri"/>
                        </a:rPr>
                        <a:t>Kỹ sư chính</a:t>
                      </a:r>
                      <a:r>
                        <a:rPr lang="en-US" sz="2000">
                          <a:solidFill>
                            <a:srgbClr val="0033CC"/>
                          </a:solidFill>
                          <a:effectLst/>
                          <a:latin typeface="Times New Roman"/>
                          <a:ea typeface="Calibri"/>
                        </a:rPr>
                        <a:t> (Hạng 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vi-VN" sz="2000">
                          <a:solidFill>
                            <a:srgbClr val="0033CC"/>
                          </a:solidFill>
                          <a:effectLst/>
                          <a:latin typeface="Times New Roman"/>
                          <a:ea typeface="Calibri"/>
                        </a:rPr>
                        <a:t>Kỹ sư</a:t>
                      </a:r>
                      <a:r>
                        <a:rPr lang="en-US" sz="2000">
                          <a:solidFill>
                            <a:srgbClr val="0033CC"/>
                          </a:solidFill>
                          <a:effectLst/>
                          <a:latin typeface="Times New Roman"/>
                          <a:ea typeface="Calibri"/>
                        </a:rPr>
                        <a:t> (Hạng 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87350">
                <a:tc>
                  <a:txBody>
                    <a:bodyPr/>
                    <a:lstStyle/>
                    <a:p>
                      <a:pPr algn="just">
                        <a:spcAft>
                          <a:spcPts val="600"/>
                        </a:spcAft>
                      </a:pPr>
                      <a:r>
                        <a:rPr lang="vi-VN" sz="2000">
                          <a:solidFill>
                            <a:srgbClr val="0033CC"/>
                          </a:solidFill>
                          <a:effectLst/>
                          <a:latin typeface="Times New Roman"/>
                          <a:ea typeface="Calibri"/>
                        </a:rPr>
                        <a:t>Kỹ thuật viên</a:t>
                      </a:r>
                      <a:r>
                        <a:rPr lang="en-US" sz="2000">
                          <a:solidFill>
                            <a:srgbClr val="0033CC"/>
                          </a:solidFill>
                          <a:effectLst/>
                          <a:latin typeface="Times New Roman"/>
                          <a:ea typeface="Calibri"/>
                        </a:rPr>
                        <a:t> (Hạng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a:solidFill>
                            <a:srgbClr val="0033CC"/>
                          </a:solidFill>
                          <a:effectLst/>
                          <a:latin typeface="Times New Roman"/>
                          <a:ea typeface="Calibri"/>
                        </a:rPr>
                        <a:t>V.05.02.08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2000" b="1">
                          <a:solidFill>
                            <a:srgbClr val="0033CC"/>
                          </a:solidFill>
                          <a:effectLst/>
                          <a:latin typeface="Times New Roman"/>
                          <a:ea typeface="Calibri"/>
                        </a:rPr>
                        <a:t>Cán bộ kỹ thuật</a:t>
                      </a:r>
                      <a:endParaRPr lang="en-US" sz="2000">
                        <a:solidFill>
                          <a:srgbClr val="0033CC"/>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914400" y="381000"/>
            <a:ext cx="7162800" cy="369332"/>
          </a:xfrm>
          <a:prstGeom prst="rect">
            <a:avLst/>
          </a:prstGeom>
          <a:solidFill>
            <a:srgbClr val="FFFF00"/>
          </a:solidFill>
        </p:spPr>
        <p:txBody>
          <a:bodyPr wrap="square">
            <a:spAutoFit/>
          </a:bodyPr>
          <a:lstStyle/>
          <a:p>
            <a:pPr algn="ctr"/>
            <a:r>
              <a:rPr lang="en-US" b="1"/>
              <a:t>Phân loại nhân lực NC&amp;PT theo Ngạch viên chức và vị trí hoạt động</a:t>
            </a:r>
            <a:endParaRPr lang="en-US"/>
          </a:p>
        </p:txBody>
      </p:sp>
    </p:spTree>
    <p:extLst>
      <p:ext uri="{BB962C8B-B14F-4D97-AF65-F5344CB8AC3E}">
        <p14:creationId xmlns:p14="http://schemas.microsoft.com/office/powerpoint/2010/main" val="3919056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1692771"/>
          </a:xfrm>
          <a:prstGeom prst="rect">
            <a:avLst/>
          </a:prstGeom>
        </p:spPr>
        <p:txBody>
          <a:bodyPr wrap="square">
            <a:spAutoFit/>
          </a:bodyPr>
          <a:lstStyle/>
          <a:p>
            <a:pPr marR="69215" algn="just">
              <a:spcBef>
                <a:spcPts val="600"/>
              </a:spcBef>
            </a:pPr>
            <a:r>
              <a:rPr lang="vi-VN" sz="1400" b="1" smtClean="0">
                <a:solidFill>
                  <a:srgbClr val="000000"/>
                </a:solidFill>
                <a:effectLst/>
                <a:latin typeface="Times New Roman"/>
                <a:ea typeface="Times New Roman"/>
              </a:rPr>
              <a:t>1. Nhân lực trực tiếp tham gia tham gia hoạt động NC&amp;PT của đơn vị chia </a:t>
            </a:r>
            <a:r>
              <a:rPr lang="vi-VN" sz="1400" b="1" smtClean="0">
                <a:solidFill>
                  <a:srgbClr val="FF0000"/>
                </a:solidFill>
                <a:effectLst/>
                <a:latin typeface="Times New Roman"/>
                <a:ea typeface="Times New Roman"/>
              </a:rPr>
              <a:t>theo </a:t>
            </a:r>
            <a:r>
              <a:rPr lang="en-US" sz="1400" b="1" smtClean="0">
                <a:solidFill>
                  <a:srgbClr val="FF0000"/>
                </a:solidFill>
                <a:effectLst/>
                <a:latin typeface="Times New Roman"/>
                <a:ea typeface="Times New Roman"/>
              </a:rPr>
              <a:t>vị trí hoạt động </a:t>
            </a:r>
            <a:r>
              <a:rPr lang="vi-VN" i="1" smtClean="0">
                <a:solidFill>
                  <a:srgbClr val="000000"/>
                </a:solidFill>
                <a:effectLst/>
                <a:latin typeface="Times New Roman"/>
                <a:ea typeface="Times New Roman"/>
              </a:rPr>
              <a:t>(Đối với các viện, trung tâm nghiên cứu và phát triển chuyên trách, ghi toàn bộ số nhân lực của đơn vị, kể cả những người làm trong khu vực hành chính, nhưng không tính những người chỉ tham gia hoạt động sản xuất, kinh doanh tại các bộ phận chuyên sản xuất, kinh doanh (nhưng nếu có thực hiện sản xuất thử nghiệm thì vẫn tính vào nhân lực NC&amp;PT))</a:t>
            </a:r>
            <a:r>
              <a:rPr lang="en-US" sz="1400" i="1" smtClean="0">
                <a:solidFill>
                  <a:srgbClr val="000000"/>
                </a:solidFill>
                <a:effectLst/>
                <a:latin typeface="Times New Roman"/>
                <a:ea typeface="Times New Roman"/>
              </a:rPr>
              <a:t>; Đơn vị tính: người</a:t>
            </a:r>
            <a:endParaRPr lang="en-US" sz="24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6397510"/>
              </p:ext>
            </p:extLst>
          </p:nvPr>
        </p:nvGraphicFramePr>
        <p:xfrm>
          <a:off x="228600" y="2496312"/>
          <a:ext cx="8382001" cy="1999487"/>
        </p:xfrm>
        <a:graphic>
          <a:graphicData uri="http://schemas.openxmlformats.org/drawingml/2006/table">
            <a:tbl>
              <a:tblPr firstRow="1" firstCol="1" lastRow="1" lastCol="1" bandRow="1" bandCol="1"/>
              <a:tblGrid>
                <a:gridCol w="5029369"/>
                <a:gridCol w="853151"/>
                <a:gridCol w="1181742"/>
                <a:gridCol w="1317739"/>
              </a:tblGrid>
              <a:tr h="313173">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804">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1804">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02">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02">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902">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0" name="Straight Connector 9"/>
          <p:cNvCxnSpPr/>
          <p:nvPr/>
        </p:nvCxnSpPr>
        <p:spPr>
          <a:xfrm>
            <a:off x="6172200" y="914400"/>
            <a:ext cx="167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 y="3048000"/>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3505200"/>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8600" y="3962400"/>
            <a:ext cx="487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28600" y="3962400"/>
            <a:ext cx="7620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4320" y="4823936"/>
            <a:ext cx="3764280" cy="954107"/>
          </a:xfrm>
          <a:prstGeom prst="rect">
            <a:avLst/>
          </a:prstGeom>
          <a:solidFill>
            <a:srgbClr val="FFFF00"/>
          </a:solidFill>
          <a:ln>
            <a:solidFill>
              <a:srgbClr val="FF0000"/>
            </a:solidFill>
          </a:ln>
        </p:spPr>
        <p:txBody>
          <a:bodyPr wrap="square">
            <a:spAutoFit/>
          </a:bodyPr>
          <a:lstStyle/>
          <a:p>
            <a:r>
              <a:rPr lang="en-US" sz="1400"/>
              <a:t>Theo Bộ luật Lao động 2012 của Việt Nam, thời gian làm việc bình thường không quá 08 giờ trong 01 ngày và 48 giờ trong 01 tuần (Điều 104) và 240 ngày trong một năm</a:t>
            </a:r>
          </a:p>
        </p:txBody>
      </p:sp>
      <p:sp>
        <p:nvSpPr>
          <p:cNvPr id="20" name="Right Arrow 19"/>
          <p:cNvSpPr/>
          <p:nvPr/>
        </p:nvSpPr>
        <p:spPr>
          <a:xfrm>
            <a:off x="4038600" y="4976336"/>
            <a:ext cx="1066800" cy="609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10% là</a:t>
            </a:r>
            <a:endParaRPr lang="en-US" b="1">
              <a:solidFill>
                <a:schemeClr val="tx1"/>
              </a:solidFill>
            </a:endParaRPr>
          </a:p>
        </p:txBody>
      </p:sp>
      <p:sp>
        <p:nvSpPr>
          <p:cNvPr id="21" name="Rounded Rectangle 20"/>
          <p:cNvSpPr/>
          <p:nvPr/>
        </p:nvSpPr>
        <p:spPr>
          <a:xfrm>
            <a:off x="5181600" y="4800600"/>
            <a:ext cx="3238500" cy="1090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 x 240 = </a:t>
            </a:r>
            <a:r>
              <a:rPr lang="en-US" sz="2000" b="1" smtClean="0">
                <a:solidFill>
                  <a:schemeClr val="tx1"/>
                </a:solidFill>
              </a:rPr>
              <a:t>24 ngày</a:t>
            </a:r>
            <a:r>
              <a:rPr lang="en-US" smtClean="0">
                <a:solidFill>
                  <a:schemeClr val="tx1"/>
                </a:solidFill>
              </a:rPr>
              <a:t>) x 8 = </a:t>
            </a:r>
          </a:p>
          <a:p>
            <a:pPr algn="ctr"/>
            <a:r>
              <a:rPr lang="en-US" sz="2400" b="1" smtClean="0">
                <a:solidFill>
                  <a:schemeClr val="tx1"/>
                </a:solidFill>
              </a:rPr>
              <a:t>192 giờ </a:t>
            </a:r>
            <a:endParaRPr lang="en-US" sz="2400" b="1">
              <a:solidFill>
                <a:schemeClr val="tx1"/>
              </a:solidFill>
            </a:endParaRPr>
          </a:p>
        </p:txBody>
      </p:sp>
    </p:spTree>
    <p:extLst>
      <p:ext uri="{BB962C8B-B14F-4D97-AF65-F5344CB8AC3E}">
        <p14:creationId xmlns:p14="http://schemas.microsoft.com/office/powerpoint/2010/main" val="275730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anim calcmode="lin" valueType="num">
                                      <p:cBhvr>
                                        <p:cTn id="19" dur="2000" fill="hold"/>
                                        <p:tgtEl>
                                          <p:spTgt spid="15"/>
                                        </p:tgtEl>
                                        <p:attrNameLst>
                                          <p:attrName>ppt_w</p:attrName>
                                        </p:attrNameLst>
                                      </p:cBhvr>
                                      <p:tavLst>
                                        <p:tav tm="0" fmla="#ppt_w*sin(2.5*pi*$)">
                                          <p:val>
                                            <p:fltVal val="0"/>
                                          </p:val>
                                        </p:tav>
                                        <p:tav tm="100000">
                                          <p:val>
                                            <p:fltVal val="1"/>
                                          </p:val>
                                        </p:tav>
                                      </p:tavLst>
                                    </p:anim>
                                    <p:anim calcmode="lin" valueType="num">
                                      <p:cBhvr>
                                        <p:cTn id="20"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000"/>
                                        <p:tgtEl>
                                          <p:spTgt spid="16"/>
                                        </p:tgtEl>
                                      </p:cBhvr>
                                    </p:animEffect>
                                    <p:anim calcmode="lin" valueType="num">
                                      <p:cBhvr>
                                        <p:cTn id="26" dur="2000" fill="hold"/>
                                        <p:tgtEl>
                                          <p:spTgt spid="16"/>
                                        </p:tgtEl>
                                        <p:attrNameLst>
                                          <p:attrName>ppt_w</p:attrName>
                                        </p:attrNameLst>
                                      </p:cBhvr>
                                      <p:tavLst>
                                        <p:tav tm="0" fmla="#ppt_w*sin(2.5*pi*$)">
                                          <p:val>
                                            <p:fltVal val="0"/>
                                          </p:val>
                                        </p:tav>
                                        <p:tav tm="100000">
                                          <p:val>
                                            <p:fltVal val="1"/>
                                          </p:val>
                                        </p:tav>
                                      </p:tavLst>
                                    </p:anim>
                                    <p:anim calcmode="lin" valueType="num">
                                      <p:cBhvr>
                                        <p:cTn id="2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2000"/>
                                        <p:tgtEl>
                                          <p:spTgt spid="17"/>
                                        </p:tgtEl>
                                      </p:cBhvr>
                                    </p:animEffect>
                                    <p:anim calcmode="lin" valueType="num">
                                      <p:cBhvr>
                                        <p:cTn id="33" dur="2000" fill="hold"/>
                                        <p:tgtEl>
                                          <p:spTgt spid="17"/>
                                        </p:tgtEl>
                                        <p:attrNameLst>
                                          <p:attrName>ppt_w</p:attrName>
                                        </p:attrNameLst>
                                      </p:cBhvr>
                                      <p:tavLst>
                                        <p:tav tm="0" fmla="#ppt_w*sin(2.5*pi*$)">
                                          <p:val>
                                            <p:fltVal val="0"/>
                                          </p:val>
                                        </p:tav>
                                        <p:tav tm="100000">
                                          <p:val>
                                            <p:fltVal val="1"/>
                                          </p:val>
                                        </p:tav>
                                      </p:tavLst>
                                    </p:anim>
                                    <p:anim calcmode="lin" valueType="num">
                                      <p:cBhvr>
                                        <p:cTn id="3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repeatCount="indefinite" fill="hold" grpId="0" nodeType="clickEffect">
                                  <p:stCondLst>
                                    <p:cond delay="0"/>
                                  </p:stCondLst>
                                  <p:endCondLst>
                                    <p:cond evt="onNext" delay="0">
                                      <p:tgtEl>
                                        <p:sldTgt/>
                                      </p:tgtEl>
                                    </p:cond>
                                  </p:end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0-#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0-#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830997"/>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a:t>
            </a:r>
            <a:r>
              <a:rPr lang="vi-VN" sz="1200" i="1" smtClean="0">
                <a:solidFill>
                  <a:srgbClr val="000000"/>
                </a:solidFill>
                <a:effectLst/>
                <a:latin typeface="Times New Roman"/>
                <a:ea typeface="Times New Roman"/>
              </a:rPr>
              <a:t>(Đối với các viện, trung tâm nghiên cứu và phát triển chuyên trách, ghi toàn bộ số nhân lực của đơn vị, kể cả những người làm trong khu vực hành chính, nhưng không tính những người chỉ tham gia hoạt động sản xuất, kinh doanh tại các bộ phận chuyên sản xuất, kinh doanh (nhưng nếu có thực hiện sản xuất thử nghiệm thì vẫn tính vào nhân lực NC&amp;PT))</a:t>
            </a:r>
            <a:r>
              <a:rPr lang="en-US" sz="1200" i="1" smtClean="0">
                <a:solidFill>
                  <a:srgbClr val="000000"/>
                </a:solidFill>
                <a:effectLst/>
                <a:latin typeface="Times New Roman"/>
                <a:ea typeface="Times New Roman"/>
              </a:rPr>
              <a:t>; 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57383841"/>
              </p:ext>
            </p:extLst>
          </p:nvPr>
        </p:nvGraphicFramePr>
        <p:xfrm>
          <a:off x="228600" y="15240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40169253"/>
              </p:ext>
            </p:extLst>
          </p:nvPr>
        </p:nvGraphicFramePr>
        <p:xfrm>
          <a:off x="228600" y="34290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85729699"/>
              </p:ext>
            </p:extLst>
          </p:nvPr>
        </p:nvGraphicFramePr>
        <p:xfrm>
          <a:off x="228600" y="52578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cxnSp>
        <p:nvCxnSpPr>
          <p:cNvPr id="8" name="Straight Arrow Connector 7"/>
          <p:cNvCxnSpPr/>
          <p:nvPr/>
        </p:nvCxnSpPr>
        <p:spPr>
          <a:xfrm>
            <a:off x="66294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486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urved Right Arrow 12"/>
          <p:cNvSpPr/>
          <p:nvPr/>
        </p:nvSpPr>
        <p:spPr>
          <a:xfrm>
            <a:off x="5562600" y="1828800"/>
            <a:ext cx="685800" cy="5029200"/>
          </a:xfrm>
          <a:prstGeom prst="curvedRightArrow">
            <a:avLst>
              <a:gd name="adj1" fmla="val 19982"/>
              <a:gd name="adj2" fmla="val 62445"/>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flipH="1">
            <a:off x="8382000" y="1828800"/>
            <a:ext cx="533400" cy="5029200"/>
          </a:xfrm>
          <a:prstGeom prst="curvedRightArrow">
            <a:avLst>
              <a:gd name="adj1" fmla="val 25000"/>
              <a:gd name="adj2" fmla="val 756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52400" y="5181600"/>
            <a:ext cx="2438400" cy="1676400"/>
          </a:xfrm>
          <a:prstGeom prst="round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3048000" y="5181600"/>
            <a:ext cx="1981200" cy="1295400"/>
          </a:xfrm>
          <a:prstGeom prst="wedgeRoundRectCallout">
            <a:avLst>
              <a:gd name="adj1" fmla="val -74790"/>
              <a:gd name="adj2" fmla="val -4833"/>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tx1"/>
                </a:solidFill>
              </a:rPr>
              <a:t>Dựa vào lĩnh vực đang NC!</a:t>
            </a:r>
          </a:p>
          <a:p>
            <a:pPr algn="ctr"/>
            <a:r>
              <a:rPr lang="en-GB" smtClean="0">
                <a:solidFill>
                  <a:schemeClr val="tx1"/>
                </a:solidFill>
              </a:rPr>
              <a:t>Không dựa vào lv đào tạo!</a:t>
            </a:r>
            <a:endParaRPr lang="en-GB">
              <a:solidFill>
                <a:schemeClr val="tx1"/>
              </a:solidFill>
            </a:endParaRPr>
          </a:p>
        </p:txBody>
      </p:sp>
    </p:spTree>
    <p:extLst>
      <p:ext uri="{BB962C8B-B14F-4D97-AF65-F5344CB8AC3E}">
        <p14:creationId xmlns:p14="http://schemas.microsoft.com/office/powerpoint/2010/main" val="358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8532669"/>
              </p:ext>
            </p:extLst>
          </p:nvPr>
        </p:nvGraphicFramePr>
        <p:xfrm>
          <a:off x="228600" y="685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400" smtClean="0">
                          <a:solidFill>
                            <a:srgbClr val="000000"/>
                          </a:solidFill>
                          <a:effectLst/>
                          <a:latin typeface="Times New Roman"/>
                          <a:ea typeface="Times New Roman"/>
                        </a:rPr>
                        <a:t>9</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4</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18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5</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97727579"/>
              </p:ext>
            </p:extLst>
          </p:nvPr>
        </p:nvGraphicFramePr>
        <p:xfrm>
          <a:off x="228600" y="27432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5</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5</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1</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19902590"/>
              </p:ext>
            </p:extLst>
          </p:nvPr>
        </p:nvGraphicFramePr>
        <p:xfrm>
          <a:off x="228600" y="47244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Viện</a:t>
            </a:r>
            <a:r>
              <a:rPr lang="en-US" dirty="0">
                <a:solidFill>
                  <a:schemeClr val="tx1"/>
                </a:solidFill>
              </a:rPr>
              <a:t> </a:t>
            </a:r>
            <a:r>
              <a:rPr lang="en-US" dirty="0">
                <a:solidFill>
                  <a:schemeClr val="tx1"/>
                </a:solidFill>
              </a:rPr>
              <a:t>Z</a:t>
            </a:r>
            <a:endParaRPr lang="en-US" dirty="0">
              <a:solidFill>
                <a:schemeClr val="tx1"/>
              </a:solidFill>
            </a:endParaRPr>
          </a:p>
        </p:txBody>
      </p:sp>
      <p:sp>
        <p:nvSpPr>
          <p:cNvPr id="6" name="Rounded Rectangle 5"/>
          <p:cNvSpPr/>
          <p:nvPr/>
        </p:nvSpPr>
        <p:spPr>
          <a:xfrm>
            <a:off x="6019800" y="2895600"/>
            <a:ext cx="2590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19800" y="6019800"/>
            <a:ext cx="2590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96000" y="2209800"/>
            <a:ext cx="25908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10600" y="2209800"/>
            <a:ext cx="533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0000"/>
                </a:solidFill>
              </a:rPr>
              <a:t>X</a:t>
            </a:r>
            <a:endParaRPr lang="en-US" sz="4400" b="1">
              <a:solidFill>
                <a:srgbClr val="FF0000"/>
              </a:solidFill>
            </a:endParaRPr>
          </a:p>
        </p:txBody>
      </p:sp>
      <p:sp>
        <p:nvSpPr>
          <p:cNvPr id="10" name="Rounded Rectangle 9"/>
          <p:cNvSpPr/>
          <p:nvPr/>
        </p:nvSpPr>
        <p:spPr>
          <a:xfrm>
            <a:off x="6019800" y="990600"/>
            <a:ext cx="2590800" cy="381000"/>
          </a:xfrm>
          <a:prstGeom prst="round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54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repeatCount="indefinite" fill="hold" grpId="0" nodeType="clickEffect">
                                  <p:stCondLst>
                                    <p:cond delay="0"/>
                                  </p:stCondLst>
                                  <p:endCondLst>
                                    <p:cond evt="onNext" delay="0">
                                      <p:tgtEl>
                                        <p:sldTgt/>
                                      </p:tgtEl>
                                    </p:cond>
                                  </p:end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repeatCount="indefinite" fill="hold" grpId="0" nodeType="clickEffect">
                                  <p:stCondLst>
                                    <p:cond delay="0"/>
                                  </p:stCondLst>
                                  <p:endCondLst>
                                    <p:cond evt="onNext" delay="0">
                                      <p:tgtEl>
                                        <p:sldTgt/>
                                      </p:tgtEl>
                                    </p:cond>
                                  </p:end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2192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QĐ về Điều tra </a:t>
            </a:r>
            <a:r>
              <a:rPr lang="en-US" sz="2400">
                <a:solidFill>
                  <a:schemeClr val="tx1"/>
                </a:solidFill>
              </a:rPr>
              <a:t>NC&amp;PT </a:t>
            </a:r>
            <a:r>
              <a:rPr lang="en-US" sz="2400" smtClean="0">
                <a:solidFill>
                  <a:schemeClr val="tx1"/>
                </a:solidFill>
              </a:rPr>
              <a:t>2016</a:t>
            </a:r>
            <a:endParaRPr lang="en-US" sz="2400">
              <a:solidFill>
                <a:schemeClr val="tx1"/>
              </a:solidFill>
            </a:endParaRPr>
          </a:p>
        </p:txBody>
      </p:sp>
      <p:sp>
        <p:nvSpPr>
          <p:cNvPr id="3" name="Rounded Rectangle 2"/>
          <p:cNvSpPr/>
          <p:nvPr/>
        </p:nvSpPr>
        <p:spPr>
          <a:xfrm>
            <a:off x="6934200" y="12192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4 - 5</a:t>
            </a:r>
            <a:endParaRPr lang="en-US" sz="2400">
              <a:solidFill>
                <a:schemeClr val="tx1"/>
              </a:solidFill>
            </a:endParaRPr>
          </a:p>
        </p:txBody>
      </p:sp>
      <p:sp>
        <p:nvSpPr>
          <p:cNvPr id="4" name="Rounded Rectangle 3"/>
          <p:cNvSpPr/>
          <p:nvPr/>
        </p:nvSpPr>
        <p:spPr>
          <a:xfrm>
            <a:off x="0" y="21336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Phương án Điều tra NC&amp;PT 2016</a:t>
            </a:r>
            <a:endParaRPr lang="en-US" sz="2400">
              <a:solidFill>
                <a:schemeClr val="tx1"/>
              </a:solidFill>
            </a:endParaRPr>
          </a:p>
        </p:txBody>
      </p:sp>
      <p:sp>
        <p:nvSpPr>
          <p:cNvPr id="5" name="Rounded Rectangle 4"/>
          <p:cNvSpPr/>
          <p:nvPr/>
        </p:nvSpPr>
        <p:spPr>
          <a:xfrm>
            <a:off x="6934200" y="21336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4 - 18</a:t>
            </a:r>
            <a:endParaRPr lang="en-US" sz="2400">
              <a:solidFill>
                <a:schemeClr val="tx1"/>
              </a:solidFill>
            </a:endParaRPr>
          </a:p>
        </p:txBody>
      </p:sp>
      <p:sp>
        <p:nvSpPr>
          <p:cNvPr id="6" name="Rounded Rectangle 5"/>
          <p:cNvSpPr/>
          <p:nvPr/>
        </p:nvSpPr>
        <p:spPr>
          <a:xfrm>
            <a:off x="0" y="32004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Phụ lục I: các mẫu phiếu Điều tra </a:t>
            </a:r>
            <a:r>
              <a:rPr lang="en-US" sz="2400">
                <a:solidFill>
                  <a:schemeClr val="tx1"/>
                </a:solidFill>
              </a:rPr>
              <a:t>NC&amp;PT </a:t>
            </a:r>
            <a:r>
              <a:rPr lang="en-US" sz="2400" smtClean="0">
                <a:solidFill>
                  <a:schemeClr val="tx1"/>
                </a:solidFill>
              </a:rPr>
              <a:t>2016</a:t>
            </a:r>
            <a:endParaRPr lang="en-US" sz="2400">
              <a:solidFill>
                <a:schemeClr val="tx1"/>
              </a:solidFill>
            </a:endParaRPr>
          </a:p>
        </p:txBody>
      </p:sp>
      <p:sp>
        <p:nvSpPr>
          <p:cNvPr id="7" name="Rounded Rectangle 6"/>
          <p:cNvSpPr/>
          <p:nvPr/>
        </p:nvSpPr>
        <p:spPr>
          <a:xfrm>
            <a:off x="6934200" y="32004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19 - 37</a:t>
            </a:r>
            <a:endParaRPr lang="en-US" sz="2400">
              <a:solidFill>
                <a:schemeClr val="tx1"/>
              </a:solidFill>
            </a:endParaRPr>
          </a:p>
        </p:txBody>
      </p:sp>
      <p:sp>
        <p:nvSpPr>
          <p:cNvPr id="8" name="Rounded Rectangle 7"/>
          <p:cNvSpPr/>
          <p:nvPr/>
        </p:nvSpPr>
        <p:spPr>
          <a:xfrm>
            <a:off x="0" y="4038600"/>
            <a:ext cx="64008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Phụ lục II: Hướng dẫn điền phiếu Điều tra </a:t>
            </a:r>
            <a:r>
              <a:rPr lang="en-US" sz="2400">
                <a:solidFill>
                  <a:schemeClr val="tx1"/>
                </a:solidFill>
              </a:rPr>
              <a:t>NC&amp;PT </a:t>
            </a:r>
            <a:r>
              <a:rPr lang="en-US" sz="2400" smtClean="0">
                <a:solidFill>
                  <a:schemeClr val="tx1"/>
                </a:solidFill>
              </a:rPr>
              <a:t>2016</a:t>
            </a:r>
            <a:endParaRPr lang="en-US" sz="2400">
              <a:solidFill>
                <a:schemeClr val="tx1"/>
              </a:solidFill>
            </a:endParaRPr>
          </a:p>
        </p:txBody>
      </p:sp>
      <p:sp>
        <p:nvSpPr>
          <p:cNvPr id="9" name="Rounded Rectangle 8"/>
          <p:cNvSpPr/>
          <p:nvPr/>
        </p:nvSpPr>
        <p:spPr>
          <a:xfrm>
            <a:off x="6934200" y="42672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38 - 56</a:t>
            </a:r>
            <a:endParaRPr lang="en-US" sz="2400">
              <a:solidFill>
                <a:schemeClr val="tx1"/>
              </a:solidFill>
            </a:endParaRPr>
          </a:p>
        </p:txBody>
      </p:sp>
      <p:sp>
        <p:nvSpPr>
          <p:cNvPr id="10" name="Rounded Rectangle 9"/>
          <p:cNvSpPr/>
          <p:nvPr/>
        </p:nvSpPr>
        <p:spPr>
          <a:xfrm>
            <a:off x="0" y="5257800"/>
            <a:ext cx="64008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Phụ lục III, IV, V: Các bản phân loại</a:t>
            </a:r>
            <a:endParaRPr lang="en-US" sz="2400">
              <a:solidFill>
                <a:schemeClr val="tx1"/>
              </a:solidFill>
            </a:endParaRPr>
          </a:p>
        </p:txBody>
      </p:sp>
      <p:sp>
        <p:nvSpPr>
          <p:cNvPr id="11" name="Rounded Rectangle 10"/>
          <p:cNvSpPr/>
          <p:nvPr/>
        </p:nvSpPr>
        <p:spPr>
          <a:xfrm>
            <a:off x="6934200" y="5257800"/>
            <a:ext cx="1219200"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57 -  75</a:t>
            </a:r>
            <a:endParaRPr lang="en-US" sz="2400">
              <a:solidFill>
                <a:schemeClr val="tx1"/>
              </a:solidFill>
            </a:endParaRPr>
          </a:p>
        </p:txBody>
      </p:sp>
      <p:sp>
        <p:nvSpPr>
          <p:cNvPr id="12" name="Rounded Rectangle 11"/>
          <p:cNvSpPr/>
          <p:nvPr/>
        </p:nvSpPr>
        <p:spPr>
          <a:xfrm>
            <a:off x="1957845" y="457200"/>
            <a:ext cx="5052555" cy="457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rPr>
              <a:t>Nội dung Quyển tài liệu</a:t>
            </a:r>
            <a:endParaRPr lang="en-US" sz="2400" b="1">
              <a:solidFill>
                <a:schemeClr val="tx1"/>
              </a:solidFill>
            </a:endParaRPr>
          </a:p>
        </p:txBody>
      </p:sp>
    </p:spTree>
    <p:extLst>
      <p:ext uri="{BB962C8B-B14F-4D97-AF65-F5344CB8AC3E}">
        <p14:creationId xmlns:p14="http://schemas.microsoft.com/office/powerpoint/2010/main" val="124872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4627620"/>
              </p:ext>
            </p:extLst>
          </p:nvPr>
        </p:nvGraphicFramePr>
        <p:xfrm>
          <a:off x="228600" y="685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400" smtClean="0">
                          <a:solidFill>
                            <a:srgbClr val="000000"/>
                          </a:solidFill>
                          <a:effectLst/>
                          <a:latin typeface="Times New Roman"/>
                          <a:ea typeface="Times New Roman"/>
                        </a:rPr>
                        <a:t>6</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2</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8</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221693329"/>
              </p:ext>
            </p:extLst>
          </p:nvPr>
        </p:nvGraphicFramePr>
        <p:xfrm>
          <a:off x="228600" y="27432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3</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80423876"/>
              </p:ext>
            </p:extLst>
          </p:nvPr>
        </p:nvGraphicFramePr>
        <p:xfrm>
          <a:off x="228600" y="47244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Viện</a:t>
            </a:r>
            <a:r>
              <a:rPr lang="en-US" dirty="0" smtClean="0">
                <a:solidFill>
                  <a:schemeClr val="tx1"/>
                </a:solidFill>
              </a:rPr>
              <a:t> </a:t>
            </a:r>
            <a:r>
              <a:rPr lang="en-US" dirty="0" smtClean="0">
                <a:solidFill>
                  <a:schemeClr val="tx1"/>
                </a:solidFill>
              </a:rPr>
              <a:t>A</a:t>
            </a:r>
            <a:endParaRPr lang="en-US" dirty="0">
              <a:solidFill>
                <a:schemeClr val="tx1"/>
              </a:solidFill>
            </a:endParaRPr>
          </a:p>
        </p:txBody>
      </p:sp>
      <p:sp>
        <p:nvSpPr>
          <p:cNvPr id="6" name="Rounded Rectangle 5"/>
          <p:cNvSpPr/>
          <p:nvPr/>
        </p:nvSpPr>
        <p:spPr>
          <a:xfrm>
            <a:off x="6019800" y="2895600"/>
            <a:ext cx="2590800" cy="228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19800" y="5943600"/>
            <a:ext cx="2590800" cy="22860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19800" y="3810000"/>
            <a:ext cx="2590800" cy="2286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7374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indefinite" fill="hold" grpId="0" nodeType="clickEffect">
                                  <p:stCondLst>
                                    <p:cond delay="0"/>
                                  </p:stCondLst>
                                  <p:endCondLst>
                                    <p:cond evt="onNext" delay="0">
                                      <p:tgtEl>
                                        <p:sldTgt/>
                                      </p:tgtEl>
                                    </p:cond>
                                  </p:endCondLst>
                                  <p:childTnLst>
                                    <p:anim calcmode="discrete" valueType="str">
                                      <p:cBhvr>
                                        <p:cTn id="10"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repeatCount="indefinite" fill="hold" grpId="0" nodeType="clickEffect">
                                  <p:stCondLst>
                                    <p:cond delay="0"/>
                                  </p:stCondLst>
                                  <p:endCondLst>
                                    <p:cond evt="onNext" delay="0">
                                      <p:tgtEl>
                                        <p:sldTgt/>
                                      </p:tgtEl>
                                    </p:cond>
                                  </p:endCondLst>
                                  <p:childTnLst>
                                    <p:anim calcmode="discrete" valueType="str">
                                      <p:cBhvr>
                                        <p:cTn id="14"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15875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5400" y="5334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415683319"/>
              </p:ext>
            </p:extLst>
          </p:nvPr>
        </p:nvGraphicFramePr>
        <p:xfrm>
          <a:off x="228600" y="914400"/>
          <a:ext cx="8610600" cy="2133600"/>
        </p:xfrm>
        <a:graphic>
          <a:graphicData uri="http://schemas.openxmlformats.org/drawingml/2006/table">
            <a:tbl>
              <a:tblPr firstRow="1" firstCol="1" lastRow="1" lastCol="1" bandRow="1" bandCol="1"/>
              <a:tblGrid>
                <a:gridCol w="5170872"/>
                <a:gridCol w="860800"/>
                <a:gridCol w="2578928"/>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3426023"/>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555432793"/>
              </p:ext>
            </p:extLst>
          </p:nvPr>
        </p:nvGraphicFramePr>
        <p:xfrm>
          <a:off x="228600" y="3886200"/>
          <a:ext cx="8610600" cy="2438400"/>
        </p:xfrm>
        <a:graphic>
          <a:graphicData uri="http://schemas.openxmlformats.org/drawingml/2006/table">
            <a:tbl>
              <a:tblPr firstRow="1" firstCol="1" lastRow="1" lastCol="1" bandRow="1" bandCol="1"/>
              <a:tblGrid>
                <a:gridCol w="5171526"/>
                <a:gridCol w="855894"/>
                <a:gridCol w="2583180"/>
              </a:tblGrid>
              <a:tr h="198120">
                <a:tc>
                  <a:txBody>
                    <a:bodyPr/>
                    <a:lstStyle/>
                    <a:p>
                      <a:pPr algn="just">
                        <a:spcBef>
                          <a:spcPts val="200"/>
                        </a:spcBef>
                        <a:spcAft>
                          <a:spcPts val="200"/>
                        </a:spcAft>
                      </a:pPr>
                      <a:r>
                        <a:rPr lang="en-US" sz="1600" b="1">
                          <a:solidFill>
                            <a:srgbClr val="000000"/>
                          </a:solidFill>
                          <a:effectLst/>
                          <a:latin typeface="Times New Roman"/>
                          <a:ea typeface="Times New Roman"/>
                        </a:rPr>
                        <a:t>Loại chi</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Mã số</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Chi phí</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1. Chi đầu tư phát triển KH&amp;CN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01</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2. Chi thực hiện nhiệm vụ KH&amp;CN (02=03+…+07)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02</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quốc gia</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03</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bộ</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04</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tỉnh</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05</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cơ sở</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06</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600" b="1">
                          <a:solidFill>
                            <a:srgbClr val="000000"/>
                          </a:solidFill>
                          <a:effectLst/>
                          <a:latin typeface="Times New Roman"/>
                          <a:ea typeface="Times New Roman"/>
                        </a:rPr>
                        <a:t>3. Chi cho hoạt động của cơ quan và chi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effectLst/>
                          <a:latin typeface="Times New Roman"/>
                          <a:ea typeface="Times New Roman"/>
                        </a:rPr>
                        <a:t>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600" b="1">
                          <a:solidFill>
                            <a:srgbClr val="000000"/>
                          </a:solidFill>
                          <a:effectLst/>
                          <a:latin typeface="Times New Roman"/>
                          <a:ea typeface="Times New Roman"/>
                        </a:rPr>
                        <a:t>Tổng số (09= 01 +02 +08)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09</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691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369332"/>
          </a:xfrm>
          <a:prstGeom prst="rect">
            <a:avLst/>
          </a:prstGeom>
          <a:solidFill>
            <a:srgbClr val="FFFF00"/>
          </a:solidFill>
        </p:spPr>
        <p:txBody>
          <a:bodyPr wrap="square">
            <a:spAutoFit/>
          </a:bodyPr>
          <a:lstStyle/>
          <a:p>
            <a:r>
              <a:rPr lang="en-US" b="1">
                <a:solidFill>
                  <a:srgbClr val="000000"/>
                </a:solidFill>
              </a:rPr>
              <a:t>Đ</a:t>
            </a:r>
            <a:r>
              <a:rPr lang="en-US" b="1" smtClean="0">
                <a:solidFill>
                  <a:srgbClr val="000000"/>
                </a:solidFill>
              </a:rPr>
              <a:t>4. Nội dung chi ngân sách nhà nước cho khoa học và công nghệ </a:t>
            </a:r>
            <a:endParaRPr lang="en-US">
              <a:solidFill>
                <a:srgbClr val="000000"/>
              </a:solidFill>
            </a:endParaRPr>
          </a:p>
        </p:txBody>
      </p:sp>
      <p:sp>
        <p:nvSpPr>
          <p:cNvPr id="3" name="Rectangle 2"/>
          <p:cNvSpPr/>
          <p:nvPr/>
        </p:nvSpPr>
        <p:spPr>
          <a:xfrm>
            <a:off x="2971800" y="1255295"/>
            <a:ext cx="3429000" cy="338554"/>
          </a:xfrm>
          <a:prstGeom prst="rect">
            <a:avLst/>
          </a:prstGeom>
          <a:solidFill>
            <a:srgbClr val="FFFF00"/>
          </a:solidFill>
        </p:spPr>
        <p:txBody>
          <a:bodyPr wrap="square">
            <a:spAutoFit/>
          </a:bodyPr>
          <a:lstStyle/>
          <a:p>
            <a:pPr algn="ctr"/>
            <a:r>
              <a:rPr lang="en-US" sz="1600" b="1" smtClean="0">
                <a:solidFill>
                  <a:srgbClr val="000000"/>
                </a:solidFill>
              </a:rPr>
              <a:t>1.Chi đầu tư phát triển KH&amp;CN</a:t>
            </a:r>
            <a:endParaRPr lang="en-US" sz="1600" b="1">
              <a:solidFill>
                <a:srgbClr val="000000"/>
              </a:solidFill>
            </a:endParaRPr>
          </a:p>
        </p:txBody>
      </p:sp>
      <p:sp>
        <p:nvSpPr>
          <p:cNvPr id="4" name="Rectangle 3"/>
          <p:cNvSpPr/>
          <p:nvPr/>
        </p:nvSpPr>
        <p:spPr>
          <a:xfrm>
            <a:off x="1371600" y="1782903"/>
            <a:ext cx="6477000" cy="646331"/>
          </a:xfrm>
          <a:prstGeom prst="rect">
            <a:avLst/>
          </a:prstGeom>
          <a:solidFill>
            <a:srgbClr val="7030A0"/>
          </a:solidFill>
        </p:spPr>
        <p:txBody>
          <a:bodyPr wrap="square">
            <a:spAutoFit/>
          </a:bodyPr>
          <a:lstStyle/>
          <a:p>
            <a:r>
              <a:rPr lang="en-US" smtClean="0">
                <a:solidFill>
                  <a:schemeClr val="bg1"/>
                </a:solidFill>
              </a:rPr>
              <a:t>Đầu tư và hỗ trợ xây dựng cơ sở vật chất – kỹ thuật cho các tổ chức KH&amp;CN </a:t>
            </a:r>
            <a:r>
              <a:rPr lang="en-US" b="1" smtClean="0">
                <a:solidFill>
                  <a:schemeClr val="bg1"/>
                </a:solidFill>
              </a:rPr>
              <a:t>không phân biệt thành phần kinh tế:</a:t>
            </a:r>
            <a:endParaRPr lang="en-US" b="1">
              <a:solidFill>
                <a:schemeClr val="bg1"/>
              </a:solidFill>
            </a:endParaRPr>
          </a:p>
        </p:txBody>
      </p:sp>
      <p:sp>
        <p:nvSpPr>
          <p:cNvPr id="5" name="Rectangle 4"/>
          <p:cNvSpPr/>
          <p:nvPr/>
        </p:nvSpPr>
        <p:spPr>
          <a:xfrm>
            <a:off x="0" y="2925902"/>
            <a:ext cx="5943600" cy="3170099"/>
          </a:xfrm>
          <a:prstGeom prst="rect">
            <a:avLst/>
          </a:prstGeom>
          <a:solidFill>
            <a:srgbClr val="CCFFFF"/>
          </a:solidFill>
        </p:spPr>
        <p:txBody>
          <a:bodyPr wrap="square">
            <a:spAutoFit/>
          </a:bodyPr>
          <a:lstStyle/>
          <a:p>
            <a:pPr>
              <a:buFontTx/>
              <a:buChar char="-"/>
            </a:pPr>
            <a:r>
              <a:rPr lang="en-US" sz="2000" smtClean="0">
                <a:solidFill>
                  <a:srgbClr val="000000"/>
                </a:solidFill>
              </a:rPr>
              <a:t>Xây dựng mới, nâng cấp, tăng cường năng lực NC của các tổ chức KH&amp;CN bao gồm: </a:t>
            </a:r>
          </a:p>
          <a:p>
            <a:pPr>
              <a:buFont typeface="Arial" pitchFamily="34" charset="0"/>
              <a:buChar char="•"/>
            </a:pPr>
            <a:r>
              <a:rPr lang="en-US" sz="2000" smtClean="0">
                <a:solidFill>
                  <a:srgbClr val="000000"/>
                </a:solidFill>
              </a:rPr>
              <a:t>PTN, XTN, trạm TN; </a:t>
            </a:r>
          </a:p>
          <a:p>
            <a:pPr>
              <a:buFont typeface="Arial" pitchFamily="34" charset="0"/>
              <a:buChar char="•"/>
            </a:pPr>
            <a:r>
              <a:rPr lang="en-US" sz="2000" smtClean="0">
                <a:solidFill>
                  <a:srgbClr val="000000"/>
                </a:solidFill>
              </a:rPr>
              <a:t>TT phân tích, kiểm nghiệm, kiểm định, hiệu chuẩn và đánh giá sự phù hợp; </a:t>
            </a:r>
          </a:p>
          <a:p>
            <a:pPr>
              <a:buFont typeface="Arial" pitchFamily="34" charset="0"/>
              <a:buChar char="•"/>
            </a:pPr>
            <a:r>
              <a:rPr lang="en-US" sz="2000" smtClean="0">
                <a:solidFill>
                  <a:srgbClr val="000000"/>
                </a:solidFill>
              </a:rPr>
              <a:t>Các cơ sở thiết kế, chế tạo, thử nghiệm chuyên dụng; </a:t>
            </a:r>
          </a:p>
          <a:p>
            <a:pPr>
              <a:buFont typeface="Arial" pitchFamily="34" charset="0"/>
              <a:buChar char="•"/>
            </a:pPr>
            <a:r>
              <a:rPr lang="en-US" sz="2000" smtClean="0">
                <a:solidFill>
                  <a:srgbClr val="000000"/>
                </a:solidFill>
              </a:rPr>
              <a:t>Các cơ sở ứng dụng và CGCN, TDC; </a:t>
            </a:r>
          </a:p>
          <a:p>
            <a:pPr>
              <a:buFont typeface="Arial" pitchFamily="34" charset="0"/>
              <a:buChar char="•"/>
            </a:pPr>
            <a:r>
              <a:rPr lang="en-US" sz="2000" smtClean="0">
                <a:solidFill>
                  <a:srgbClr val="000000"/>
                </a:solidFill>
              </a:rPr>
              <a:t>Sàn giao dịch CN; </a:t>
            </a:r>
          </a:p>
          <a:p>
            <a:pPr>
              <a:buFont typeface="Arial" pitchFamily="34" charset="0"/>
              <a:buChar char="•"/>
            </a:pPr>
            <a:r>
              <a:rPr lang="en-US" sz="2000" smtClean="0">
                <a:solidFill>
                  <a:srgbClr val="000000"/>
                </a:solidFill>
              </a:rPr>
              <a:t>Cơ sở ươm tạo CN, ươm tạo DN KH&amp;CN</a:t>
            </a:r>
            <a:endParaRPr lang="en-US" sz="2000">
              <a:solidFill>
                <a:srgbClr val="000000"/>
              </a:solidFill>
            </a:endParaRPr>
          </a:p>
        </p:txBody>
      </p:sp>
      <p:sp>
        <p:nvSpPr>
          <p:cNvPr id="6" name="Rectangle 5"/>
          <p:cNvSpPr/>
          <p:nvPr/>
        </p:nvSpPr>
        <p:spPr>
          <a:xfrm>
            <a:off x="6324600" y="2925900"/>
            <a:ext cx="2819400" cy="2677656"/>
          </a:xfrm>
          <a:prstGeom prst="rect">
            <a:avLst/>
          </a:prstGeom>
          <a:solidFill>
            <a:srgbClr val="00FF00"/>
          </a:solidFill>
        </p:spPr>
        <p:txBody>
          <a:bodyPr wrap="square">
            <a:spAutoFit/>
          </a:bodyPr>
          <a:lstStyle/>
          <a:p>
            <a:pPr algn="ctr"/>
            <a:r>
              <a:rPr lang="en-US" sz="2800" smtClean="0">
                <a:solidFill>
                  <a:srgbClr val="000000"/>
                </a:solidFill>
              </a:rPr>
              <a:t>- Xây dựng hạ tầng thông tin, cơ sở dữ liệu quốc gia và thống kê về KH&amp;CN</a:t>
            </a:r>
            <a:endParaRPr lang="en-US" sz="2800">
              <a:solidFill>
                <a:srgbClr val="000000"/>
              </a:solidFill>
            </a:endParaRPr>
          </a:p>
        </p:txBody>
      </p:sp>
      <p:cxnSp>
        <p:nvCxnSpPr>
          <p:cNvPr id="12" name="Straight Arrow Connector 11"/>
          <p:cNvCxnSpPr>
            <a:stCxn id="4" idx="2"/>
            <a:endCxn id="5" idx="0"/>
          </p:cNvCxnSpPr>
          <p:nvPr/>
        </p:nvCxnSpPr>
        <p:spPr bwMode="auto">
          <a:xfrm flipH="1">
            <a:off x="2971800" y="2429234"/>
            <a:ext cx="1638300" cy="496668"/>
          </a:xfrm>
          <a:prstGeom prst="straightConnector1">
            <a:avLst/>
          </a:prstGeom>
          <a:solidFill>
            <a:schemeClr val="accent1"/>
          </a:solidFill>
          <a:ln w="76200" cap="flat" cmpd="sng" algn="ctr">
            <a:solidFill>
              <a:srgbClr val="7030A0"/>
            </a:solidFill>
            <a:prstDash val="solid"/>
            <a:round/>
            <a:headEnd type="none" w="med" len="med"/>
            <a:tailEnd type="arrow"/>
          </a:ln>
          <a:effectLst/>
        </p:spPr>
      </p:cxnSp>
      <p:cxnSp>
        <p:nvCxnSpPr>
          <p:cNvPr id="14" name="Straight Arrow Connector 13"/>
          <p:cNvCxnSpPr>
            <a:stCxn id="4" idx="2"/>
            <a:endCxn id="6" idx="0"/>
          </p:cNvCxnSpPr>
          <p:nvPr/>
        </p:nvCxnSpPr>
        <p:spPr bwMode="auto">
          <a:xfrm>
            <a:off x="4610100" y="2429234"/>
            <a:ext cx="3124200" cy="496666"/>
          </a:xfrm>
          <a:prstGeom prst="straightConnector1">
            <a:avLst/>
          </a:prstGeom>
          <a:solidFill>
            <a:schemeClr val="accent1"/>
          </a:solidFill>
          <a:ln w="76200" cap="flat" cmpd="sng" algn="ctr">
            <a:solidFill>
              <a:srgbClr val="7030A0"/>
            </a:solidFill>
            <a:prstDash val="solid"/>
            <a:round/>
            <a:headEnd type="none" w="med" len="med"/>
            <a:tailEnd type="arrow"/>
          </a:ln>
          <a:effectLst/>
        </p:spPr>
      </p:cxnSp>
      <p:sp>
        <p:nvSpPr>
          <p:cNvPr id="7" name="Rectangle 6"/>
          <p:cNvSpPr/>
          <p:nvPr/>
        </p:nvSpPr>
        <p:spPr>
          <a:xfrm>
            <a:off x="0" y="72895"/>
            <a:ext cx="9144000" cy="369332"/>
          </a:xfrm>
          <a:prstGeom prst="rect">
            <a:avLst/>
          </a:prstGeom>
          <a:solidFill>
            <a:srgbClr val="00FFFF"/>
          </a:solidFill>
        </p:spPr>
        <p:txBody>
          <a:bodyPr wrap="square">
            <a:spAutoFit/>
          </a:bodyPr>
          <a:lstStyle/>
          <a:p>
            <a:r>
              <a:rPr lang="en-US" b="1">
                <a:solidFill>
                  <a:srgbClr val="000000"/>
                </a:solidFill>
              </a:rPr>
              <a:t>Điều 50. Mục đích chi ngân sách nhà nước cho khoa học và công nghệ</a:t>
            </a:r>
            <a:endParaRPr lang="en-US">
              <a:solidFill>
                <a:srgbClr val="000000"/>
              </a:solidFill>
            </a:endParaRPr>
          </a:p>
        </p:txBody>
      </p:sp>
      <p:sp>
        <p:nvSpPr>
          <p:cNvPr id="8" name="Slide Number Placeholder 7"/>
          <p:cNvSpPr>
            <a:spLocks noGrp="1"/>
          </p:cNvSpPr>
          <p:nvPr>
            <p:ph type="sldNum" sz="quarter" idx="12"/>
          </p:nvPr>
        </p:nvSpPr>
        <p:spPr>
          <a:xfrm>
            <a:off x="6553200" y="6248400"/>
            <a:ext cx="2133600" cy="457200"/>
          </a:xfrm>
          <a:prstGeom prst="rect">
            <a:avLst/>
          </a:prstGeom>
        </p:spPr>
        <p:txBody>
          <a:bodyPr/>
          <a:lstStyle/>
          <a:p>
            <a:fld id="{1442B064-12C5-4903-AEA7-810611E3B8C1}" type="slidenum">
              <a:rPr lang="en-US" smtClean="0"/>
              <a:pPr/>
              <a:t>22</a:t>
            </a:fld>
            <a:endParaRPr lang="en-US"/>
          </a:p>
        </p:txBody>
      </p:sp>
    </p:spTree>
    <p:extLst>
      <p:ext uri="{BB962C8B-B14F-4D97-AF65-F5344CB8AC3E}">
        <p14:creationId xmlns:p14="http://schemas.microsoft.com/office/powerpoint/2010/main" val="209824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38554"/>
          </a:xfrm>
          <a:prstGeom prst="rect">
            <a:avLst/>
          </a:prstGeom>
          <a:solidFill>
            <a:srgbClr val="FFFF00"/>
          </a:solidFill>
        </p:spPr>
        <p:txBody>
          <a:bodyPr wrap="square">
            <a:spAutoFit/>
          </a:bodyPr>
          <a:lstStyle/>
          <a:p>
            <a:r>
              <a:rPr lang="en-US" sz="1600" b="1" smtClean="0">
                <a:solidFill>
                  <a:srgbClr val="000000"/>
                </a:solidFill>
              </a:rPr>
              <a:t>4. Nội dung chi ngân sách nhà nước cho khoa học và công nghệ </a:t>
            </a:r>
            <a:endParaRPr lang="en-US" sz="1600">
              <a:solidFill>
                <a:srgbClr val="000000"/>
              </a:solidFill>
            </a:endParaRPr>
          </a:p>
        </p:txBody>
      </p:sp>
      <p:sp>
        <p:nvSpPr>
          <p:cNvPr id="7" name="Rectangle 6"/>
          <p:cNvSpPr/>
          <p:nvPr/>
        </p:nvSpPr>
        <p:spPr>
          <a:xfrm>
            <a:off x="2514604" y="381000"/>
            <a:ext cx="2826415" cy="369332"/>
          </a:xfrm>
          <a:prstGeom prst="rect">
            <a:avLst/>
          </a:prstGeom>
          <a:solidFill>
            <a:srgbClr val="00FFFF"/>
          </a:solidFill>
        </p:spPr>
        <p:txBody>
          <a:bodyPr wrap="none">
            <a:spAutoFit/>
          </a:bodyPr>
          <a:lstStyle/>
          <a:p>
            <a:r>
              <a:rPr lang="en-US" b="1" smtClean="0">
                <a:solidFill>
                  <a:srgbClr val="000000"/>
                </a:solidFill>
              </a:rPr>
              <a:t>2.Chi sự nghiệp KH&amp;CN</a:t>
            </a:r>
            <a:endParaRPr lang="en-US" b="1">
              <a:solidFill>
                <a:srgbClr val="000000"/>
              </a:solidFill>
            </a:endParaRPr>
          </a:p>
        </p:txBody>
      </p:sp>
      <p:sp>
        <p:nvSpPr>
          <p:cNvPr id="8" name="Rectangle 7"/>
          <p:cNvSpPr/>
          <p:nvPr/>
        </p:nvSpPr>
        <p:spPr>
          <a:xfrm>
            <a:off x="0" y="914402"/>
            <a:ext cx="4343400" cy="2246769"/>
          </a:xfrm>
          <a:prstGeom prst="rect">
            <a:avLst/>
          </a:prstGeom>
          <a:solidFill>
            <a:srgbClr val="CCECFF"/>
          </a:solidFill>
        </p:spPr>
        <p:txBody>
          <a:bodyPr wrap="square">
            <a:spAutoFit/>
          </a:bodyPr>
          <a:lstStyle/>
          <a:p>
            <a:r>
              <a:rPr lang="en-US" sz="2000" smtClean="0">
                <a:solidFill>
                  <a:srgbClr val="000000"/>
                </a:solidFill>
              </a:rPr>
              <a:t>-Chi thực hiện các nhiệm vụ KH&amp;CN, bao gồm chi trực tiếp cho các nhiệm vụ và chi cho các hoạt động quản lý của cơ quan có thẩm quyền đối với nhiệm vụ, chi tổ chức đánh giá sau nghiệm thu đối với các nhiệm vụ KH&amp;CN</a:t>
            </a:r>
            <a:endParaRPr lang="en-US" sz="2000">
              <a:solidFill>
                <a:srgbClr val="000000"/>
              </a:solidFill>
            </a:endParaRPr>
          </a:p>
        </p:txBody>
      </p:sp>
      <p:sp>
        <p:nvSpPr>
          <p:cNvPr id="9" name="Rectangle 8"/>
          <p:cNvSpPr/>
          <p:nvPr/>
        </p:nvSpPr>
        <p:spPr>
          <a:xfrm>
            <a:off x="4724400" y="914400"/>
            <a:ext cx="4419600" cy="1938992"/>
          </a:xfrm>
          <a:prstGeom prst="rect">
            <a:avLst/>
          </a:prstGeom>
          <a:solidFill>
            <a:srgbClr val="CCFFFF"/>
          </a:solidFill>
        </p:spPr>
        <p:txBody>
          <a:bodyPr wrap="square">
            <a:spAutoFit/>
          </a:bodyPr>
          <a:lstStyle/>
          <a:p>
            <a:r>
              <a:rPr lang="en-US" sz="2000" smtClean="0">
                <a:solidFill>
                  <a:srgbClr val="000000"/>
                </a:solidFill>
              </a:rPr>
              <a:t>-Chi thường xuyên và các nhiệm vụ thường xuyên theo chức năng của tổ chức KH&amp;CN công lập theo quy định pháp luật về cơ chế tự chủ, tự chịu trách nhiệm của các tổ chức KH&amp;CN công lập</a:t>
            </a:r>
            <a:endParaRPr lang="en-US" sz="2000">
              <a:solidFill>
                <a:srgbClr val="000000"/>
              </a:solidFill>
            </a:endParaRPr>
          </a:p>
        </p:txBody>
      </p:sp>
      <p:sp>
        <p:nvSpPr>
          <p:cNvPr id="11" name="Rectangle 10"/>
          <p:cNvSpPr/>
          <p:nvPr/>
        </p:nvSpPr>
        <p:spPr>
          <a:xfrm>
            <a:off x="1752600" y="5562600"/>
            <a:ext cx="2286000" cy="338554"/>
          </a:xfrm>
          <a:prstGeom prst="rect">
            <a:avLst/>
          </a:prstGeom>
          <a:solidFill>
            <a:srgbClr val="0000FF"/>
          </a:solidFill>
        </p:spPr>
        <p:txBody>
          <a:bodyPr wrap="square">
            <a:spAutoFit/>
          </a:bodyPr>
          <a:lstStyle/>
          <a:p>
            <a:r>
              <a:rPr lang="en-US" sz="1600" b="1" smtClean="0">
                <a:solidFill>
                  <a:schemeClr val="bg1"/>
                </a:solidFill>
              </a:rPr>
              <a:t>Chi thường xuyên</a:t>
            </a:r>
            <a:endParaRPr lang="en-US" sz="1600" b="1">
              <a:solidFill>
                <a:schemeClr val="bg1"/>
              </a:solidFill>
            </a:endParaRPr>
          </a:p>
        </p:txBody>
      </p:sp>
      <p:sp>
        <p:nvSpPr>
          <p:cNvPr id="15" name="Rectangle 14"/>
          <p:cNvSpPr/>
          <p:nvPr/>
        </p:nvSpPr>
        <p:spPr>
          <a:xfrm>
            <a:off x="4495800" y="5638800"/>
            <a:ext cx="4648200" cy="338554"/>
          </a:xfrm>
          <a:prstGeom prst="rect">
            <a:avLst/>
          </a:prstGeom>
          <a:solidFill>
            <a:srgbClr val="0000FF"/>
          </a:solidFill>
        </p:spPr>
        <p:txBody>
          <a:bodyPr wrap="square">
            <a:spAutoFit/>
          </a:bodyPr>
          <a:lstStyle/>
          <a:p>
            <a:r>
              <a:rPr lang="en-US" sz="1600" b="1" smtClean="0">
                <a:solidFill>
                  <a:schemeClr val="bg1"/>
                </a:solidFill>
              </a:rPr>
              <a:t>Nhiệm vụ thường xuyên theo chức năng </a:t>
            </a:r>
            <a:endParaRPr lang="en-US" sz="1600" b="1">
              <a:solidFill>
                <a:schemeClr val="bg1"/>
              </a:solidFill>
            </a:endParaRPr>
          </a:p>
        </p:txBody>
      </p:sp>
      <p:cxnSp>
        <p:nvCxnSpPr>
          <p:cNvPr id="17" name="Straight Arrow Connector 16"/>
          <p:cNvCxnSpPr>
            <a:stCxn id="9" idx="2"/>
            <a:endCxn id="11" idx="0"/>
          </p:cNvCxnSpPr>
          <p:nvPr/>
        </p:nvCxnSpPr>
        <p:spPr bwMode="auto">
          <a:xfrm flipH="1">
            <a:off x="2895600" y="2853392"/>
            <a:ext cx="4038600" cy="2709208"/>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19" name="Straight Arrow Connector 18"/>
          <p:cNvCxnSpPr>
            <a:stCxn id="9" idx="2"/>
            <a:endCxn id="15" idx="0"/>
          </p:cNvCxnSpPr>
          <p:nvPr/>
        </p:nvCxnSpPr>
        <p:spPr bwMode="auto">
          <a:xfrm flipH="1">
            <a:off x="6819900" y="2853392"/>
            <a:ext cx="114300" cy="2785408"/>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10" name="Oval 9"/>
          <p:cNvSpPr/>
          <p:nvPr/>
        </p:nvSpPr>
        <p:spPr bwMode="auto">
          <a:xfrm>
            <a:off x="7924800" y="6400800"/>
            <a:ext cx="914400" cy="457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FF0000"/>
              </a:solidFill>
              <a:effectLst/>
              <a:latin typeface="Arial" charset="0"/>
            </a:endParaRPr>
          </a:p>
        </p:txBody>
      </p:sp>
      <p:sp>
        <p:nvSpPr>
          <p:cNvPr id="3" name="Slide Number Placeholder 2"/>
          <p:cNvSpPr>
            <a:spLocks noGrp="1"/>
          </p:cNvSpPr>
          <p:nvPr>
            <p:ph type="sldNum" sz="quarter" idx="12"/>
          </p:nvPr>
        </p:nvSpPr>
        <p:spPr>
          <a:xfrm>
            <a:off x="6553200" y="6248400"/>
            <a:ext cx="2133600" cy="457200"/>
          </a:xfrm>
          <a:prstGeom prst="rect">
            <a:avLst/>
          </a:prstGeom>
        </p:spPr>
        <p:txBody>
          <a:bodyPr/>
          <a:lstStyle/>
          <a:p>
            <a:fld id="{1442B064-12C5-4903-AEA7-810611E3B8C1}" type="slidenum">
              <a:rPr lang="en-US" smtClean="0"/>
              <a:pPr/>
              <a:t>23</a:t>
            </a:fld>
            <a:endParaRPr lang="en-US"/>
          </a:p>
        </p:txBody>
      </p:sp>
    </p:spTree>
    <p:extLst>
      <p:ext uri="{BB962C8B-B14F-4D97-AF65-F5344CB8AC3E}">
        <p14:creationId xmlns:p14="http://schemas.microsoft.com/office/powerpoint/2010/main" val="333781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heckerboard(across)">
                                      <p:cBhvr>
                                        <p:cTn id="33" dur="500"/>
                                        <p:tgtEl>
                                          <p:spTgt spid="1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heckerboard(across)">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685802"/>
            <a:ext cx="5181600" cy="3170099"/>
          </a:xfrm>
          <a:prstGeom prst="rect">
            <a:avLst/>
          </a:prstGeom>
          <a:solidFill>
            <a:srgbClr val="00FF00"/>
          </a:solidFill>
        </p:spPr>
        <p:txBody>
          <a:bodyPr wrap="square">
            <a:spAutoFit/>
          </a:bodyPr>
          <a:lstStyle/>
          <a:p>
            <a:r>
              <a:rPr lang="en-US" sz="2000" smtClean="0">
                <a:solidFill>
                  <a:srgbClr val="000000"/>
                </a:solidFill>
              </a:rPr>
              <a:t>Các nhiệm vụ KH&amp;CN cấp cơ sở, cấp bộ, cấp tỉnh; </a:t>
            </a:r>
          </a:p>
          <a:p>
            <a:r>
              <a:rPr lang="en-US" sz="2000" smtClean="0">
                <a:solidFill>
                  <a:srgbClr val="000000"/>
                </a:solidFill>
              </a:rPr>
              <a:t>xây dựng kế hoạch; </a:t>
            </a:r>
          </a:p>
          <a:p>
            <a:r>
              <a:rPr lang="en-US" sz="2000" smtClean="0">
                <a:solidFill>
                  <a:srgbClr val="000000"/>
                </a:solidFill>
              </a:rPr>
              <a:t>hoạt động thông tin, tuyên truyền; </a:t>
            </a:r>
          </a:p>
          <a:p>
            <a:r>
              <a:rPr lang="en-US" sz="2000" smtClean="0">
                <a:solidFill>
                  <a:srgbClr val="000000"/>
                </a:solidFill>
              </a:rPr>
              <a:t>hoạt động hợp tác quốc tế; </a:t>
            </a:r>
          </a:p>
          <a:p>
            <a:r>
              <a:rPr lang="en-US" sz="2000" smtClean="0">
                <a:solidFill>
                  <a:srgbClr val="000000"/>
                </a:solidFill>
              </a:rPr>
              <a:t>hội nghị, hội thảo chuyên ngành; </a:t>
            </a:r>
          </a:p>
          <a:p>
            <a:r>
              <a:rPr lang="en-US" sz="2000" smtClean="0">
                <a:solidFill>
                  <a:srgbClr val="000000"/>
                </a:solidFill>
              </a:rPr>
              <a:t>đào tạo, tập huấn; </a:t>
            </a:r>
          </a:p>
          <a:p>
            <a:r>
              <a:rPr lang="en-US" sz="2000" smtClean="0">
                <a:solidFill>
                  <a:srgbClr val="000000"/>
                </a:solidFill>
              </a:rPr>
              <a:t>quản lý cán bộ, tài sản; </a:t>
            </a:r>
          </a:p>
          <a:p>
            <a:r>
              <a:rPr lang="en-US" sz="2000" smtClean="0">
                <a:solidFill>
                  <a:srgbClr val="000000"/>
                </a:solidFill>
              </a:rPr>
              <a:t>duy trì hoạt động bộ máy [Khoản 5 Điều 1 TT36]).</a:t>
            </a:r>
            <a:endParaRPr lang="en-US" sz="2000">
              <a:solidFill>
                <a:srgbClr val="000000"/>
              </a:solidFill>
            </a:endParaRPr>
          </a:p>
        </p:txBody>
      </p:sp>
      <p:sp>
        <p:nvSpPr>
          <p:cNvPr id="3" name="Rectangle 2"/>
          <p:cNvSpPr/>
          <p:nvPr/>
        </p:nvSpPr>
        <p:spPr>
          <a:xfrm>
            <a:off x="0" y="228600"/>
            <a:ext cx="2286000" cy="338554"/>
          </a:xfrm>
          <a:prstGeom prst="rect">
            <a:avLst/>
          </a:prstGeom>
          <a:solidFill>
            <a:srgbClr val="0000FF"/>
          </a:solidFill>
        </p:spPr>
        <p:txBody>
          <a:bodyPr wrap="square">
            <a:spAutoFit/>
          </a:bodyPr>
          <a:lstStyle/>
          <a:p>
            <a:r>
              <a:rPr lang="en-US" sz="1600" b="1" smtClean="0">
                <a:solidFill>
                  <a:schemeClr val="bg1"/>
                </a:solidFill>
              </a:rPr>
              <a:t>Chi thường xuyên</a:t>
            </a:r>
            <a:endParaRPr lang="en-US" sz="1600" b="1">
              <a:solidFill>
                <a:schemeClr val="bg1"/>
              </a:solidFill>
            </a:endParaRPr>
          </a:p>
        </p:txBody>
      </p:sp>
      <p:sp>
        <p:nvSpPr>
          <p:cNvPr id="4" name="Rectangle 3"/>
          <p:cNvSpPr/>
          <p:nvPr/>
        </p:nvSpPr>
        <p:spPr>
          <a:xfrm>
            <a:off x="4267200" y="152400"/>
            <a:ext cx="4876800" cy="338554"/>
          </a:xfrm>
          <a:prstGeom prst="rect">
            <a:avLst/>
          </a:prstGeom>
          <a:solidFill>
            <a:srgbClr val="0000FF"/>
          </a:solidFill>
        </p:spPr>
        <p:txBody>
          <a:bodyPr wrap="square">
            <a:spAutoFit/>
          </a:bodyPr>
          <a:lstStyle/>
          <a:p>
            <a:r>
              <a:rPr lang="en-US" sz="1600" b="1" smtClean="0">
                <a:solidFill>
                  <a:schemeClr val="bg1"/>
                </a:solidFill>
              </a:rPr>
              <a:t>Nhiệm vụ thường xuyên theo chức năng </a:t>
            </a:r>
            <a:endParaRPr lang="en-US" sz="1600" b="1">
              <a:solidFill>
                <a:schemeClr val="bg1"/>
              </a:solidFill>
            </a:endParaRPr>
          </a:p>
        </p:txBody>
      </p:sp>
      <p:sp>
        <p:nvSpPr>
          <p:cNvPr id="5" name="Rectangle 4"/>
          <p:cNvSpPr/>
          <p:nvPr/>
        </p:nvSpPr>
        <p:spPr>
          <a:xfrm>
            <a:off x="0" y="685800"/>
            <a:ext cx="3352800" cy="1015663"/>
          </a:xfrm>
          <a:prstGeom prst="rect">
            <a:avLst/>
          </a:prstGeom>
          <a:solidFill>
            <a:srgbClr val="FFFF00"/>
          </a:solidFill>
        </p:spPr>
        <p:txBody>
          <a:bodyPr wrap="square">
            <a:spAutoFit/>
          </a:bodyPr>
          <a:lstStyle/>
          <a:p>
            <a:r>
              <a:rPr lang="en-US" sz="2000" u="sng" smtClean="0">
                <a:solidFill>
                  <a:srgbClr val="000000"/>
                </a:solidFill>
              </a:rPr>
              <a:t>Tiền lương, tiền công và tiền chi hoạt động bộ máy [</a:t>
            </a:r>
            <a:r>
              <a:rPr lang="en-US" sz="2000" smtClean="0">
                <a:solidFill>
                  <a:srgbClr val="000000"/>
                </a:solidFill>
              </a:rPr>
              <a:t>Khoản 8 Điều 1 TT36]</a:t>
            </a:r>
            <a:endParaRPr lang="en-US" sz="2000">
              <a:solidFill>
                <a:srgbClr val="000000"/>
              </a:solidFill>
            </a:endParaRPr>
          </a:p>
        </p:txBody>
      </p:sp>
      <p:sp>
        <p:nvSpPr>
          <p:cNvPr id="6" name="Rectangle 5"/>
          <p:cNvSpPr/>
          <p:nvPr/>
        </p:nvSpPr>
        <p:spPr>
          <a:xfrm>
            <a:off x="0" y="1828802"/>
            <a:ext cx="3352800" cy="3170099"/>
          </a:xfrm>
          <a:prstGeom prst="rect">
            <a:avLst/>
          </a:prstGeom>
          <a:solidFill>
            <a:srgbClr val="FFFF00"/>
          </a:solidFill>
        </p:spPr>
        <p:txBody>
          <a:bodyPr wrap="square">
            <a:spAutoFit/>
          </a:bodyPr>
          <a:lstStyle/>
          <a:p>
            <a:r>
              <a:rPr lang="en-US" sz="2000">
                <a:solidFill>
                  <a:srgbClr val="000000"/>
                </a:solidFill>
              </a:rPr>
              <a:t>C</a:t>
            </a:r>
            <a:r>
              <a:rPr lang="en-US" sz="2000" smtClean="0">
                <a:solidFill>
                  <a:srgbClr val="000000"/>
                </a:solidFill>
              </a:rPr>
              <a:t>hi thanh tóan dịch vụ công cộng, </a:t>
            </a:r>
          </a:p>
          <a:p>
            <a:r>
              <a:rPr lang="en-US" sz="2000" smtClean="0">
                <a:solidFill>
                  <a:srgbClr val="000000"/>
                </a:solidFill>
              </a:rPr>
              <a:t>chi thuê mướn, </a:t>
            </a:r>
          </a:p>
          <a:p>
            <a:r>
              <a:rPr lang="en-US" sz="2000" smtClean="0">
                <a:solidFill>
                  <a:srgbClr val="000000"/>
                </a:solidFill>
              </a:rPr>
              <a:t>chi vật tư văn phòng, </a:t>
            </a:r>
          </a:p>
          <a:p>
            <a:r>
              <a:rPr lang="en-US" sz="2000" smtClean="0">
                <a:solidFill>
                  <a:srgbClr val="000000"/>
                </a:solidFill>
              </a:rPr>
              <a:t>chi công tác phí, </a:t>
            </a:r>
          </a:p>
          <a:p>
            <a:r>
              <a:rPr lang="en-US" sz="2000" smtClean="0">
                <a:solidFill>
                  <a:srgbClr val="000000"/>
                </a:solidFill>
              </a:rPr>
              <a:t>chi các khoản đặc thù, </a:t>
            </a:r>
          </a:p>
          <a:p>
            <a:r>
              <a:rPr lang="en-US" sz="2000" smtClean="0">
                <a:solidFill>
                  <a:srgbClr val="000000"/>
                </a:solidFill>
              </a:rPr>
              <a:t>chi sửa chữa thường xuyên tài sản cố định phục vụ công tác chuyên môn, </a:t>
            </a:r>
          </a:p>
          <a:p>
            <a:r>
              <a:rPr lang="en-US" sz="2000" smtClean="0">
                <a:solidFill>
                  <a:srgbClr val="000000"/>
                </a:solidFill>
              </a:rPr>
              <a:t>chi đoàn ra, đoàn vào…</a:t>
            </a:r>
            <a:endParaRPr lang="en-US" sz="2000">
              <a:solidFill>
                <a:srgbClr val="000000"/>
              </a:solidFill>
            </a:endParaRPr>
          </a:p>
        </p:txBody>
      </p:sp>
      <p:sp>
        <p:nvSpPr>
          <p:cNvPr id="9" name="Slide Number Placeholder 8"/>
          <p:cNvSpPr>
            <a:spLocks noGrp="1"/>
          </p:cNvSpPr>
          <p:nvPr>
            <p:ph type="sldNum" sz="quarter" idx="12"/>
          </p:nvPr>
        </p:nvSpPr>
        <p:spPr>
          <a:xfrm>
            <a:off x="6553200" y="6248400"/>
            <a:ext cx="2133600" cy="457200"/>
          </a:xfrm>
          <a:prstGeom prst="rect">
            <a:avLst/>
          </a:prstGeom>
        </p:spPr>
        <p:txBody>
          <a:bodyPr/>
          <a:lstStyle/>
          <a:p>
            <a:fld id="{1442B064-12C5-4903-AEA7-810611E3B8C1}" type="slidenum">
              <a:rPr lang="en-US" smtClean="0"/>
              <a:pPr/>
              <a:t>24</a:t>
            </a:fld>
            <a:endParaRPr lang="en-US"/>
          </a:p>
        </p:txBody>
      </p:sp>
      <p:sp>
        <p:nvSpPr>
          <p:cNvPr id="10" name="Rounded Rectangle 9"/>
          <p:cNvSpPr/>
          <p:nvPr/>
        </p:nvSpPr>
        <p:spPr>
          <a:xfrm>
            <a:off x="4267200" y="4964554"/>
            <a:ext cx="1219200" cy="805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49 - 50</a:t>
            </a:r>
          </a:p>
          <a:p>
            <a:pPr algn="ctr"/>
            <a:endParaRPr lang="en-US" b="1">
              <a:solidFill>
                <a:schemeClr val="tx1"/>
              </a:solidFill>
            </a:endParaRPr>
          </a:p>
        </p:txBody>
      </p:sp>
    </p:spTree>
    <p:extLst>
      <p:ext uri="{BB962C8B-B14F-4D97-AF65-F5344CB8AC3E}">
        <p14:creationId xmlns:p14="http://schemas.microsoft.com/office/powerpoint/2010/main" val="241265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0"/>
            <a:ext cx="3505200" cy="5334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LƯU Ý</a:t>
            </a:r>
            <a:endParaRPr lang="en-US" sz="2400" b="1">
              <a:solidFill>
                <a:srgbClr val="FF0000"/>
              </a:solidFill>
            </a:endParaRPr>
          </a:p>
        </p:txBody>
      </p:sp>
      <p:sp>
        <p:nvSpPr>
          <p:cNvPr id="3" name="Rectangle 2"/>
          <p:cNvSpPr/>
          <p:nvPr/>
        </p:nvSpPr>
        <p:spPr>
          <a:xfrm>
            <a:off x="228600" y="533400"/>
            <a:ext cx="8763000" cy="6001643"/>
          </a:xfrm>
          <a:prstGeom prst="rect">
            <a:avLst/>
          </a:prstGeom>
          <a:solidFill>
            <a:srgbClr val="FFFF00"/>
          </a:solidFill>
        </p:spPr>
        <p:txBody>
          <a:bodyPr wrap="square">
            <a:spAutoFit/>
          </a:bodyPr>
          <a:lstStyle/>
          <a:p>
            <a:r>
              <a:rPr lang="pt-BR" sz="3200"/>
              <a:t>Tổng chi cho NC&amp;PT là tổng chi phí trong để thực hiện công việc NC&amp;PT tại đơn vị thống kê, không phân biệt nguồn kinh phí. </a:t>
            </a:r>
            <a:endParaRPr lang="pt-BR" sz="3200" smtClean="0"/>
          </a:p>
          <a:p>
            <a:pPr lvl="1"/>
            <a:r>
              <a:rPr lang="pt-BR" sz="3200" smtClean="0"/>
              <a:t>Đó </a:t>
            </a:r>
            <a:r>
              <a:rPr lang="pt-BR" sz="3200"/>
              <a:t>là chi phí mà một đơn vị đã nhận từ các nguồn khác nhau (không phân biệt nguồn cấp hay xuất xứ) để tiến hành hoạt động NC&amp;PT (kể cả chi phí cho nghiên cứu làm thuê cho các cơ quan ngoài). </a:t>
            </a:r>
            <a:endParaRPr lang="pt-BR" sz="3200" smtClean="0"/>
          </a:p>
          <a:p>
            <a:r>
              <a:rPr lang="pt-BR" sz="3200" u="sng" smtClean="0"/>
              <a:t>Tuy </a:t>
            </a:r>
            <a:r>
              <a:rPr lang="pt-BR" sz="3200" u="sng"/>
              <a:t>nhiên, chi phí này không bao gồm các chi phí dành cho NC&amp;PT nhưng không do chính đơn vị thống kê thực hiện (ví dụ, chuyển cho cơ quan ngoài thực hiện).</a:t>
            </a:r>
            <a:endParaRPr lang="en-US" sz="3200"/>
          </a:p>
        </p:txBody>
      </p:sp>
      <p:sp>
        <p:nvSpPr>
          <p:cNvPr id="4" name="Rounded Rectangle 3"/>
          <p:cNvSpPr/>
          <p:nvPr/>
        </p:nvSpPr>
        <p:spPr>
          <a:xfrm>
            <a:off x="7010400" y="0"/>
            <a:ext cx="1981200"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51</a:t>
            </a:r>
            <a:endParaRPr lang="en-US" b="1">
              <a:solidFill>
                <a:schemeClr val="tx1"/>
              </a:solidFill>
            </a:endParaRPr>
          </a:p>
        </p:txBody>
      </p:sp>
    </p:spTree>
    <p:extLst>
      <p:ext uri="{BB962C8B-B14F-4D97-AF65-F5344CB8AC3E}">
        <p14:creationId xmlns:p14="http://schemas.microsoft.com/office/powerpoint/2010/main" val="136720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8" y="3581400"/>
            <a:ext cx="9177867" cy="338554"/>
          </a:xfrm>
          <a:prstGeom prst="rect">
            <a:avLst/>
          </a:prstGeom>
        </p:spPr>
        <p:txBody>
          <a:bodyPr wrap="square">
            <a:spAutoFit/>
          </a:bodyPr>
          <a:lstStyle/>
          <a:p>
            <a:r>
              <a:rPr lang="en-US" sz="1600" b="1"/>
              <a:t>3. Chi phí cho hoạt động nghiên cứu và phát triển chia theo lĩnh vực nghiên cứu</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3046797952"/>
              </p:ext>
            </p:extLst>
          </p:nvPr>
        </p:nvGraphicFramePr>
        <p:xfrm>
          <a:off x="152400" y="4149874"/>
          <a:ext cx="8839200" cy="1979880"/>
        </p:xfrm>
        <a:graphic>
          <a:graphicData uri="http://schemas.openxmlformats.org/drawingml/2006/table">
            <a:tbl>
              <a:tblPr firstRow="1" firstCol="1" lastRow="1" lastCol="1" bandRow="1" bandCol="1"/>
              <a:tblGrid>
                <a:gridCol w="5307055"/>
                <a:gridCol w="880385"/>
                <a:gridCol w="2651760"/>
              </a:tblGrid>
              <a:tr h="247485">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48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5400" y="2286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817997506"/>
              </p:ext>
            </p:extLst>
          </p:nvPr>
        </p:nvGraphicFramePr>
        <p:xfrm>
          <a:off x="228600" y="688777"/>
          <a:ext cx="8610600" cy="2438400"/>
        </p:xfrm>
        <a:graphic>
          <a:graphicData uri="http://schemas.openxmlformats.org/drawingml/2006/table">
            <a:tbl>
              <a:tblPr firstRow="1" firstCol="1" lastRow="1" lastCol="1" bandRow="1" bandCol="1"/>
              <a:tblGrid>
                <a:gridCol w="5171526"/>
                <a:gridCol w="855894"/>
                <a:gridCol w="2583180"/>
              </a:tblGrid>
              <a:tr h="198120">
                <a:tc>
                  <a:txBody>
                    <a:bodyPr/>
                    <a:lstStyle/>
                    <a:p>
                      <a:pPr algn="just">
                        <a:spcBef>
                          <a:spcPts val="200"/>
                        </a:spcBef>
                        <a:spcAft>
                          <a:spcPts val="200"/>
                        </a:spcAft>
                      </a:pPr>
                      <a:r>
                        <a:rPr lang="en-US" sz="1600" b="1">
                          <a:solidFill>
                            <a:srgbClr val="000000"/>
                          </a:solidFill>
                          <a:effectLst/>
                          <a:latin typeface="Times New Roman"/>
                          <a:ea typeface="Times New Roman"/>
                        </a:rPr>
                        <a:t>Loại chi</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Mã số</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Chi phí</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1. Chi đầu tư phát triển KH&amp;CN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01</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2. Chi thực hiện nhiệm vụ KH&amp;CN (02=03+…+07)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02</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quốc gia</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03</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bộ</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04</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tỉnh</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05</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cơ sở</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06</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600" b="1">
                          <a:solidFill>
                            <a:srgbClr val="000000"/>
                          </a:solidFill>
                          <a:effectLst/>
                          <a:latin typeface="Times New Roman"/>
                          <a:ea typeface="Times New Roman"/>
                        </a:rPr>
                        <a:t>3. Chi cho hoạt động của cơ quan và chi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effectLst/>
                          <a:latin typeface="Times New Roman"/>
                          <a:ea typeface="Times New Roman"/>
                        </a:rPr>
                        <a:t>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600" b="1">
                          <a:solidFill>
                            <a:srgbClr val="000000"/>
                          </a:solidFill>
                          <a:effectLst/>
                          <a:latin typeface="Times New Roman"/>
                          <a:ea typeface="Times New Roman"/>
                        </a:rPr>
                        <a:t>Tổng số (09= 01 +02 +08)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09</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3134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smtClean="0">
                <a:ln>
                  <a:noFill/>
                </a:ln>
                <a:solidFill>
                  <a:srgbClr val="000000"/>
                </a:solidFill>
                <a:effectLst/>
                <a:latin typeface="Arial" pitchFamily="34" charset="0"/>
                <a:cs typeface="Arial" pitchFamily="34" charset="0"/>
              </a:rPr>
              <a:t>B</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2286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395926060"/>
              </p:ext>
            </p:extLst>
          </p:nvPr>
        </p:nvGraphicFramePr>
        <p:xfrm>
          <a:off x="228600" y="5334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200"/>
                        </a:spcBef>
                        <a:spcAft>
                          <a:spcPts val="200"/>
                        </a:spcAft>
                        <a:buClrTx/>
                        <a:buSzTx/>
                        <a:buFontTx/>
                        <a:buNone/>
                        <a:tabLst/>
                        <a:defRPr/>
                      </a:pPr>
                      <a:r>
                        <a:rPr lang="fr-FR" sz="1200" b="0">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1222</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,4 </a:t>
                      </a:r>
                      <a:endParaRPr kumimoji="0" lang="en-US" sz="2000" b="0" i="0" u="none" strike="noStrike" kern="0" cap="none" spc="0" normalizeH="0" baseline="0" noProof="0">
                        <a:ln>
                          <a:noFill/>
                        </a:ln>
                        <a:solidFill>
                          <a:prstClr val="black"/>
                        </a:solidFill>
                        <a:effectLst/>
                        <a:uLnTx/>
                        <a:uFillTx/>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1222,4</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3622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2010009155"/>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1222,4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700" b="0" smtClean="0">
                          <a:solidFill>
                            <a:srgbClr val="000000"/>
                          </a:solidFill>
                          <a:effectLst/>
                          <a:latin typeface="Times New Roman"/>
                          <a:ea typeface="Times New Roman"/>
                        </a:rPr>
                        <a:t>0</a:t>
                      </a:r>
                      <a:endParaRPr lang="en-US" sz="105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1222</a:t>
                      </a:r>
                      <a:r>
                        <a:rPr kumimoji="0" lang="fr-FR" sz="1200" b="1" i="0" u="none" strike="noStrike" kern="0" cap="none" spc="0" normalizeH="0" baseline="0" noProof="0" smtClean="0">
                          <a:ln>
                            <a:noFill/>
                          </a:ln>
                          <a:solidFill>
                            <a:srgbClr val="000000"/>
                          </a:solidFill>
                          <a:effectLst/>
                          <a:uLnTx/>
                          <a:uFillTx/>
                          <a:latin typeface="Times New Roman"/>
                          <a:ea typeface="Times New Roman"/>
                          <a:cs typeface="+mn-cs"/>
                        </a:rPr>
                        <a:t>,4</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804150" y="2971800"/>
            <a:ext cx="1295400" cy="838200"/>
          </a:xfrm>
          <a:prstGeom prst="wedgeRoundRectCallout">
            <a:avLst>
              <a:gd name="adj1" fmla="val -138118"/>
              <a:gd name="adj2" fmla="val 4794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bộ:</a:t>
            </a:r>
            <a:endParaRPr lang="en-US">
              <a:solidFill>
                <a:schemeClr val="tx1"/>
              </a:solidFill>
            </a:endParaRPr>
          </a:p>
          <a:p>
            <a:pPr algn="ctr"/>
            <a:r>
              <a:rPr lang="en-US" smtClean="0">
                <a:solidFill>
                  <a:schemeClr val="tx1"/>
                </a:solidFill>
              </a:rPr>
              <a:t>05</a:t>
            </a:r>
            <a:endParaRPr lang="en-US">
              <a:solidFill>
                <a:schemeClr val="tx1"/>
              </a:solidFill>
            </a:endParaRPr>
          </a:p>
        </p:txBody>
      </p:sp>
      <p:sp>
        <p:nvSpPr>
          <p:cNvPr id="12" name="Rounded Rectangular Callout 11"/>
          <p:cNvSpPr/>
          <p:nvPr/>
        </p:nvSpPr>
        <p:spPr>
          <a:xfrm>
            <a:off x="7773182" y="4165452"/>
            <a:ext cx="1295400" cy="838200"/>
          </a:xfrm>
          <a:prstGeom prst="wedgeRoundRectCallout">
            <a:avLst>
              <a:gd name="adj1" fmla="val -135946"/>
              <a:gd name="adj2" fmla="val -52644"/>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cơ sở:</a:t>
            </a:r>
          </a:p>
          <a:p>
            <a:pPr algn="ctr"/>
            <a:r>
              <a:rPr lang="en-US" smtClean="0">
                <a:solidFill>
                  <a:schemeClr val="tx1"/>
                </a:solidFill>
              </a:rPr>
              <a:t>07</a:t>
            </a: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68703343"/>
              </p:ext>
            </p:extLst>
          </p:nvPr>
        </p:nvGraphicFramePr>
        <p:xfrm>
          <a:off x="117230" y="2590800"/>
          <a:ext cx="7045569" cy="2585720"/>
        </p:xfrm>
        <a:graphic>
          <a:graphicData uri="http://schemas.openxmlformats.org/drawingml/2006/table">
            <a:tbl>
              <a:tblPr firstRow="1" firstCol="1" lastRow="1" lastCol="1" bandRow="1" bandCol="1"/>
              <a:tblGrid>
                <a:gridCol w="4607170"/>
                <a:gridCol w="762000"/>
                <a:gridCol w="1676399"/>
              </a:tblGrid>
              <a:tr h="148941">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Loại chi</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Mã số</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Chi phí</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b="1">
                          <a:solidFill>
                            <a:srgbClr val="000000"/>
                          </a:solidFill>
                          <a:effectLst/>
                          <a:latin typeface="Times New Roman"/>
                          <a:ea typeface="Calibri"/>
                        </a:rPr>
                        <a:t>1. CHI ĐẦU TƯ PHÁT TRIỂN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01</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90">
                <a:tc>
                  <a:txBody>
                    <a:bodyPr/>
                    <a:lstStyle/>
                    <a:p>
                      <a:pPr>
                        <a:lnSpc>
                          <a:spcPct val="120000"/>
                        </a:lnSpc>
                        <a:spcBef>
                          <a:spcPts val="100"/>
                        </a:spcBef>
                        <a:spcAft>
                          <a:spcPts val="100"/>
                        </a:spcAft>
                      </a:pPr>
                      <a:r>
                        <a:rPr lang="en-US" sz="1000" b="1">
                          <a:solidFill>
                            <a:srgbClr val="000000"/>
                          </a:solidFill>
                          <a:effectLst/>
                          <a:latin typeface="Times New Roman"/>
                          <a:ea typeface="Calibri"/>
                        </a:rPr>
                        <a:t>2. CHI CHO HOẠT ĐỘNG NGHIÊN CỨU VÀ PHÁT TRIỂN</a:t>
                      </a:r>
                      <a:endParaRPr lang="en-US" sz="1400">
                        <a:effectLst/>
                        <a:latin typeface="Times New Roman"/>
                        <a:ea typeface="Calibri"/>
                      </a:endParaRPr>
                    </a:p>
                    <a:p>
                      <a:pPr>
                        <a:lnSpc>
                          <a:spcPct val="120000"/>
                        </a:lnSpc>
                        <a:spcBef>
                          <a:spcPts val="100"/>
                        </a:spcBef>
                        <a:spcAft>
                          <a:spcPts val="100"/>
                        </a:spcAft>
                      </a:pPr>
                      <a:r>
                        <a:rPr lang="en-US" sz="1000">
                          <a:solidFill>
                            <a:srgbClr val="000000"/>
                          </a:solidFill>
                          <a:effectLst/>
                          <a:latin typeface="Times New Roman"/>
                          <a:ea typeface="Calibri"/>
                        </a:rPr>
                        <a:t>(02=03+09+10)</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02</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2.1. Chi thực hiện nhiệm vụ KH&amp;CN (03=04+…+08)</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03</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r>
                        <a:rPr lang="en-US" sz="1000" smtClean="0">
                          <a:solidFill>
                            <a:srgbClr val="000000"/>
                          </a:solidFill>
                          <a:effectLst/>
                          <a:latin typeface="Times New Roman"/>
                          <a:ea typeface="Calibri"/>
                        </a:rPr>
                        <a:t>1222,4</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Đề tài/dự án cấp nhà nước</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04</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Đề tài/dự án cấp Bộ</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05</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Đề tài/dự án cấp Tỉnh/Thành phố</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06</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Nhiệm vụ KH&amp;CN cấp cơ sở</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07</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solidFill>
                            <a:srgbClr val="000000"/>
                          </a:solidFill>
                          <a:effectLst/>
                          <a:latin typeface="Times New Roman"/>
                          <a:ea typeface="Calibri"/>
                        </a:rPr>
                        <a:t>   - Nhiệm vụ KH&amp;CN khác</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08</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effectLst/>
                          <a:latin typeface="Times New Roman"/>
                          <a:ea typeface="Calibri"/>
                        </a:rPr>
                        <a:t>2.2.  Chi tiền lương, tiền công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solidFill>
                            <a:srgbClr val="000000"/>
                          </a:solidFill>
                          <a:effectLst/>
                          <a:latin typeface="Times New Roman"/>
                          <a:ea typeface="Calibri"/>
                        </a:rPr>
                        <a:t>09</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effectLst/>
                          <a:latin typeface="Times New Roman"/>
                          <a:ea typeface="Calibri"/>
                        </a:rPr>
                        <a:t> </a:t>
                      </a:r>
                      <a:r>
                        <a:rPr lang="en-US" sz="1000" smtClean="0">
                          <a:effectLst/>
                          <a:latin typeface="Times New Roman"/>
                          <a:ea typeface="Calibri"/>
                        </a:rPr>
                        <a:t>1189,4</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a:effectLst/>
                          <a:latin typeface="Times New Roman"/>
                          <a:ea typeface="Calibri"/>
                        </a:rPr>
                        <a:t>2.3.  Chi cho hoạt động của cơ quan</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effectLst/>
                          <a:latin typeface="Times New Roman"/>
                          <a:ea typeface="Calibri"/>
                        </a:rPr>
                        <a:t>10</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a:effectLst/>
                          <a:latin typeface="Times New Roman"/>
                          <a:ea typeface="Calibri"/>
                        </a:rPr>
                        <a:t> </a:t>
                      </a:r>
                      <a:r>
                        <a:rPr lang="en-US" sz="1000" smtClean="0">
                          <a:effectLst/>
                          <a:latin typeface="Times New Roman"/>
                          <a:ea typeface="Calibri"/>
                        </a:rPr>
                        <a:t>33</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729">
                <a:tc>
                  <a:txBody>
                    <a:bodyPr/>
                    <a:lstStyle/>
                    <a:p>
                      <a:pPr>
                        <a:lnSpc>
                          <a:spcPct val="120000"/>
                        </a:lnSpc>
                        <a:spcBef>
                          <a:spcPts val="100"/>
                        </a:spcBef>
                        <a:spcAft>
                          <a:spcPts val="100"/>
                        </a:spcAft>
                      </a:pPr>
                      <a:r>
                        <a:rPr lang="en-US" sz="1000" b="1">
                          <a:solidFill>
                            <a:srgbClr val="000000"/>
                          </a:solidFill>
                          <a:effectLst/>
                          <a:latin typeface="Times New Roman"/>
                          <a:ea typeface="Calibri"/>
                        </a:rPr>
                        <a:t>3. CHI KHÁC</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effectLst/>
                          <a:latin typeface="Times New Roman"/>
                          <a:ea typeface="Calibri"/>
                        </a:rPr>
                        <a:t>11</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850">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TỔNG SỐ (12= 01 +02 +11)</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12</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100"/>
                        </a:spcBef>
                        <a:spcAft>
                          <a:spcPts val="100"/>
                        </a:spcAft>
                      </a:pPr>
                      <a:r>
                        <a:rPr lang="en-US" sz="1000" b="1">
                          <a:solidFill>
                            <a:srgbClr val="000000"/>
                          </a:solidFill>
                          <a:effectLst/>
                          <a:latin typeface="Times New Roman"/>
                          <a:ea typeface="Calibri"/>
                        </a:rPr>
                        <a:t> </a:t>
                      </a:r>
                      <a:endParaRPr lang="en-US" sz="14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5867400" y="838200"/>
            <a:ext cx="9906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p:cNvSpPr/>
          <p:nvPr/>
        </p:nvSpPr>
        <p:spPr>
          <a:xfrm>
            <a:off x="5867400" y="3352800"/>
            <a:ext cx="9906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867400" y="5410200"/>
            <a:ext cx="990600" cy="2286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324600" y="3690375"/>
            <a:ext cx="304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a:t>
            </a:r>
            <a:endParaRPr lang="en-US">
              <a:solidFill>
                <a:srgbClr val="FF0000"/>
              </a:solidFill>
            </a:endParaRPr>
          </a:p>
        </p:txBody>
      </p:sp>
    </p:spTree>
    <p:extLst>
      <p:ext uri="{BB962C8B-B14F-4D97-AF65-F5344CB8AC3E}">
        <p14:creationId xmlns:p14="http://schemas.microsoft.com/office/powerpoint/2010/main" val="226339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1+#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0"/>
            <a:ext cx="8839200" cy="298450"/>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600" b="1" i="0" u="none" strike="noStrike" cap="none" normalizeH="0" baseline="0" smtClean="0">
                <a:ln>
                  <a:noFill/>
                </a:ln>
                <a:solidFill>
                  <a:srgbClr val="000000"/>
                </a:solidFill>
                <a:effectLst/>
                <a:latin typeface="Arial" pitchFamily="34" charset="0"/>
                <a:cs typeface="Arial" pitchFamily="34" charset="0"/>
              </a:rPr>
              <a:t>PHẦN IV: HOẠT ĐỘNG NGHIÊN CỨU KHOA HỌC VÀ PHÁT TRIỂN CÔNG NGHỆ</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76200" y="381000"/>
            <a:ext cx="8839200" cy="307777"/>
          </a:xfrm>
          <a:prstGeom prst="rect">
            <a:avLst/>
          </a:prstGeom>
        </p:spPr>
        <p:txBody>
          <a:bodyPr wrap="square">
            <a:spAutoFit/>
          </a:bodyPr>
          <a:lstStyle/>
          <a:p>
            <a:r>
              <a:rPr lang="en-US" sz="1400" b="1"/>
              <a:t>1. Hoạt động nghiên cứu khoa học và phát triển công nghệ </a:t>
            </a:r>
            <a:r>
              <a:rPr lang="en-US" sz="1400" i="1"/>
              <a:t>(Chỉ tính số nhiệm vụ KH&amp;CN do đơn vị chủ trì thực hiện)</a:t>
            </a:r>
            <a:endParaRPr lang="en-US" sz="1400"/>
          </a:p>
        </p:txBody>
      </p:sp>
      <p:graphicFrame>
        <p:nvGraphicFramePr>
          <p:cNvPr id="4" name="Table 3"/>
          <p:cNvGraphicFramePr>
            <a:graphicFrameLocks noGrp="1"/>
          </p:cNvGraphicFramePr>
          <p:nvPr>
            <p:extLst>
              <p:ext uri="{D42A27DB-BD31-4B8C-83A1-F6EECF244321}">
                <p14:modId xmlns:p14="http://schemas.microsoft.com/office/powerpoint/2010/main" val="2897725598"/>
              </p:ext>
            </p:extLst>
          </p:nvPr>
        </p:nvGraphicFramePr>
        <p:xfrm>
          <a:off x="95251" y="715645"/>
          <a:ext cx="8820149" cy="2816987"/>
        </p:xfrm>
        <a:graphic>
          <a:graphicData uri="http://schemas.openxmlformats.org/drawingml/2006/table">
            <a:tbl>
              <a:tblPr firstRow="1" firstCol="1" lastRow="1" lastCol="1" bandRow="1" bandCol="1"/>
              <a:tblGrid>
                <a:gridCol w="3196423"/>
                <a:gridCol w="626230"/>
                <a:gridCol w="837914"/>
                <a:gridCol w="1014317"/>
                <a:gridCol w="1014317"/>
                <a:gridCol w="1098991"/>
                <a:gridCol w="1031957"/>
              </a:tblGrid>
              <a:tr h="366395">
                <a:tc rowSpan="2">
                  <a:txBody>
                    <a:bodyPr/>
                    <a:lstStyle/>
                    <a:p>
                      <a:pPr algn="just">
                        <a:lnSpc>
                          <a:spcPct val="120000"/>
                        </a:lnSpc>
                        <a:spcBef>
                          <a:spcPts val="100"/>
                        </a:spcBef>
                        <a:spcAft>
                          <a:spcPts val="100"/>
                        </a:spcAft>
                      </a:pPr>
                      <a:r>
                        <a:rPr lang="en-US" sz="1200" b="1">
                          <a:effectLst/>
                          <a:latin typeface="Times New Roman"/>
                          <a:ea typeface="Times New Roman"/>
                        </a:rPr>
                        <a:t>Nhiệm vụ KH&amp;CN do cơ quan chủ trì</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20000"/>
                        </a:lnSpc>
                        <a:spcBef>
                          <a:spcPts val="100"/>
                        </a:spcBef>
                        <a:spcAft>
                          <a:spcPts val="100"/>
                        </a:spcAft>
                      </a:pPr>
                      <a:r>
                        <a:rPr lang="en-US" sz="1200">
                          <a:effectLst/>
                          <a:latin typeface="Times New Roman"/>
                          <a:ea typeface="Times New Roman"/>
                        </a:rPr>
                        <a:t>Mã số</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1200">
                          <a:effectLst/>
                          <a:latin typeface="Times New Roman"/>
                          <a:ea typeface="Times New Roman"/>
                        </a:rPr>
                        <a:t>Tổng số nhiệm vụ thực hiện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200">
                          <a:effectLst/>
                          <a:latin typeface="Times New Roman"/>
                          <a:ea typeface="Times New Roman"/>
                        </a:rPr>
                        <a:t>Trong đó chia theo:</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just">
                        <a:spcAft>
                          <a:spcPts val="0"/>
                        </a:spcAft>
                      </a:pPr>
                      <a:r>
                        <a:rPr lang="en-US" sz="1200">
                          <a:effectLst/>
                          <a:latin typeface="Times New Roman"/>
                          <a:ea typeface="Times New Roman"/>
                        </a:rPr>
                        <a:t>Số nhiệm vụ được nghiệm thu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72390" algn="just">
                        <a:spcAft>
                          <a:spcPts val="0"/>
                        </a:spcAft>
                      </a:pPr>
                      <a:r>
                        <a:rPr lang="en-US" sz="1200">
                          <a:effectLst/>
                          <a:latin typeface="Times New Roman"/>
                          <a:ea typeface="Times New Roman"/>
                        </a:rPr>
                        <a:t>Số nhiệm vụ được ứng dụng (giai đoạn 2011-2015)</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spcAft>
                          <a:spcPts val="0"/>
                        </a:spcAft>
                      </a:pPr>
                      <a:r>
                        <a:rPr lang="en-US" sz="1200">
                          <a:effectLst/>
                          <a:latin typeface="Times New Roman"/>
                          <a:ea typeface="Times New Roman"/>
                        </a:rPr>
                        <a:t>Số chuyển tiếp từ năm trước</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a:effectLst/>
                          <a:latin typeface="Times New Roman"/>
                          <a:ea typeface="Times New Roman"/>
                        </a:rPr>
                        <a:t>Số được phê duyệt mới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algn="just">
                        <a:lnSpc>
                          <a:spcPct val="120000"/>
                        </a:lnSpc>
                        <a:spcBef>
                          <a:spcPts val="100"/>
                        </a:spcBef>
                        <a:spcAft>
                          <a:spcPts val="100"/>
                        </a:spcAft>
                      </a:pPr>
                      <a:r>
                        <a:rPr lang="en-US" sz="1200">
                          <a:effectLst/>
                          <a:latin typeface="Times New Roman"/>
                          <a:ea typeface="Times New Roman"/>
                        </a:rPr>
                        <a:t>A</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B</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1 =2+3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2</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4</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200" b="1">
                          <a:effectLst/>
                          <a:latin typeface="Times New Roman"/>
                          <a:ea typeface="Times New Roman"/>
                        </a:rPr>
                        <a:t>1. TỔNG SỐ NHIỆM VỤ (01=02+…+06)</a:t>
                      </a:r>
                      <a:endParaRPr lang="en-US" sz="2000">
                        <a:effectLst/>
                        <a:latin typeface="Times New Roman"/>
                        <a:ea typeface="Times New Roman"/>
                      </a:endParaRPr>
                    </a:p>
                    <a:p>
                      <a:pPr algn="just">
                        <a:spcAft>
                          <a:spcPts val="0"/>
                        </a:spcAft>
                      </a:pPr>
                      <a:r>
                        <a:rPr lang="en-US" sz="1200" b="1">
                          <a:effectLst/>
                          <a:latin typeface="Times New Roman"/>
                          <a:ea typeface="Times New Roman"/>
                        </a:rPr>
                        <a:t>Chia theo cấp quản lý</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1.1 Cấp quốc gia</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1.2 Cấp bộ</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1.3 Cấp tỉnh</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1.4 Cấp cơ sở</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1.5 Cấp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b="1">
                          <a:effectLst/>
                          <a:latin typeface="Times New Roman"/>
                          <a:ea typeface="Times New Roman"/>
                        </a:rPr>
                        <a:t>2. SỐ NHIỆM VỤ CÓ CHỦ NHIỆM LÀ NỮ</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852446"/>
            <a:ext cx="8839200" cy="338554"/>
          </a:xfrm>
          <a:prstGeom prst="rect">
            <a:avLst/>
          </a:prstGeom>
        </p:spPr>
        <p:txBody>
          <a:bodyPr wrap="square">
            <a:spAutoFit/>
          </a:bodyPr>
          <a:lstStyle/>
          <a:p>
            <a:r>
              <a:rPr lang="en-US" sz="1600" b="1" smtClean="0">
                <a:solidFill>
                  <a:srgbClr val="000000"/>
                </a:solidFill>
                <a:effectLst/>
                <a:latin typeface="Times New Roman"/>
                <a:ea typeface="Times New Roman"/>
              </a:rPr>
              <a:t>2. Kết quả/sản phẩm của hoạt động NC&amp;PT</a:t>
            </a:r>
            <a:endParaRPr lang="en-US" sz="1600"/>
          </a:p>
        </p:txBody>
      </p:sp>
      <p:graphicFrame>
        <p:nvGraphicFramePr>
          <p:cNvPr id="6" name="Table 5"/>
          <p:cNvGraphicFramePr>
            <a:graphicFrameLocks noGrp="1"/>
          </p:cNvGraphicFramePr>
          <p:nvPr>
            <p:extLst>
              <p:ext uri="{D42A27DB-BD31-4B8C-83A1-F6EECF244321}">
                <p14:modId xmlns:p14="http://schemas.microsoft.com/office/powerpoint/2010/main" val="4221010082"/>
              </p:ext>
            </p:extLst>
          </p:nvPr>
        </p:nvGraphicFramePr>
        <p:xfrm>
          <a:off x="76201" y="4298950"/>
          <a:ext cx="8915399" cy="1280160"/>
        </p:xfrm>
        <a:graphic>
          <a:graphicData uri="http://schemas.openxmlformats.org/drawingml/2006/table">
            <a:tbl>
              <a:tblPr/>
              <a:tblGrid>
                <a:gridCol w="6569242"/>
                <a:gridCol w="1329489"/>
                <a:gridCol w="1016668"/>
              </a:tblGrid>
              <a:tr h="227330">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Loại sản phẩm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Đơn vị</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tabLst>
                          <a:tab pos="3714750" algn="l"/>
                        </a:tabLst>
                      </a:pPr>
                      <a:r>
                        <a:rPr lang="en-US" sz="1400">
                          <a:solidFill>
                            <a:srgbClr val="000000"/>
                          </a:solidFill>
                          <a:effectLst/>
                          <a:latin typeface="Times New Roman"/>
                          <a:ea typeface="Times New Roman"/>
                        </a:rPr>
                        <a:t>Số công nghệ mới/cải tiến đã chuyển giao cho sản xuất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Doanh thu từ các hợp đồng chuyển giao công nghệ/kết quả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Triệu đồng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tiến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thạc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5029200" y="1905000"/>
            <a:ext cx="228600"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96000" y="1943100"/>
            <a:ext cx="228600" cy="228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14800" y="1943100"/>
            <a:ext cx="381000" cy="1905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7" idx="2"/>
            <a:endCxn id="9" idx="2"/>
          </p:cNvCxnSpPr>
          <p:nvPr/>
        </p:nvCxnSpPr>
        <p:spPr>
          <a:xfrm rot="5400000">
            <a:off x="4724400" y="1714500"/>
            <a:ext cx="12700" cy="838200"/>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8" idx="2"/>
          </p:cNvCxnSpPr>
          <p:nvPr/>
        </p:nvCxnSpPr>
        <p:spPr>
          <a:xfrm rot="5400000" flipH="1">
            <a:off x="5241925" y="1203325"/>
            <a:ext cx="31750" cy="1905000"/>
          </a:xfrm>
          <a:prstGeom prst="curvedConnector4">
            <a:avLst>
              <a:gd name="adj1" fmla="val -1074463"/>
              <a:gd name="adj2" fmla="val 9952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867400" y="3572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51-52</a:t>
            </a:r>
          </a:p>
        </p:txBody>
      </p:sp>
      <p:sp>
        <p:nvSpPr>
          <p:cNvPr id="14" name="Rounded Rectangle 13"/>
          <p:cNvSpPr/>
          <p:nvPr/>
        </p:nvSpPr>
        <p:spPr>
          <a:xfrm>
            <a:off x="6019800" y="5858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52-53</a:t>
            </a:r>
          </a:p>
        </p:txBody>
      </p:sp>
    </p:spTree>
    <p:extLst>
      <p:ext uri="{BB962C8B-B14F-4D97-AF65-F5344CB8AC3E}">
        <p14:creationId xmlns:p14="http://schemas.microsoft.com/office/powerpoint/2010/main" val="3664390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2"/>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a:t>
            </a:r>
            <a:r>
              <a:rPr lang="en-US" sz="1800" b="1" i="0" u="none" strike="noStrike" kern="1200" cap="none" spc="0" baseline="0" smtClean="0">
                <a:solidFill>
                  <a:srgbClr val="000000"/>
                </a:solidFill>
                <a:uFillTx/>
                <a:latin typeface="Franklin Gothic Book"/>
              </a:rPr>
              <a:t>02/NCPT-ĐH/2016</a:t>
            </a:r>
            <a:endParaRPr lang="en-GB" sz="1800" b="1" i="0" u="none" strike="noStrike" kern="1200" cap="none" spc="0" baseline="0">
              <a:solidFill>
                <a:srgbClr val="000000"/>
              </a:solidFill>
              <a:uFillTx/>
              <a:latin typeface="Franklin Gothic Book"/>
            </a:endParaRPr>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8686800" cy="3068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63" y="3411537"/>
            <a:ext cx="7253287"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33400" y="4572000"/>
            <a:ext cx="81534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47692" y="63914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24-27</a:t>
            </a:r>
          </a:p>
        </p:txBody>
      </p:sp>
    </p:spTree>
    <p:extLst>
      <p:ext uri="{BB962C8B-B14F-4D97-AF65-F5344CB8AC3E}">
        <p14:creationId xmlns:p14="http://schemas.microsoft.com/office/powerpoint/2010/main" val="373907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name="Slide2">
    <p:spTree>
      <p:nvGrpSpPr>
        <p:cNvPr id="1" name=""/>
        <p:cNvGrpSpPr/>
        <p:nvPr/>
      </p:nvGrpSpPr>
      <p:grpSpPr>
        <a:xfrm>
          <a:off x="0" y="0"/>
          <a:ext cx="0" cy="0"/>
          <a:chOff x="0" y="0"/>
          <a:chExt cx="0" cy="0"/>
        </a:xfrm>
      </p:grpSpPr>
      <p:sp>
        <p:nvSpPr>
          <p:cNvPr id="2" name="Rectangle 3"/>
          <p:cNvSpPr/>
          <p:nvPr/>
        </p:nvSpPr>
        <p:spPr>
          <a:xfrm>
            <a:off x="0" y="0"/>
            <a:ext cx="9144000" cy="476667"/>
          </a:xfrm>
          <a:prstGeom prst="rect">
            <a:avLst/>
          </a:prstGeom>
          <a:solidFill>
            <a:srgbClr val="FFFF00"/>
          </a:solidFill>
          <a:ln w="25402">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66FF"/>
                </a:solidFill>
                <a:uFillTx/>
                <a:latin typeface="Franklin Gothic Book"/>
              </a:rPr>
              <a:t>Phiếu điều tra NC&amp;PT 2016 có 5 loại:</a:t>
            </a:r>
          </a:p>
        </p:txBody>
      </p:sp>
      <p:sp>
        <p:nvSpPr>
          <p:cNvPr id="3" name="Rectangle 4"/>
          <p:cNvSpPr/>
          <p:nvPr/>
        </p:nvSpPr>
        <p:spPr>
          <a:xfrm>
            <a:off x="0" y="764703"/>
            <a:ext cx="3073792" cy="369335"/>
          </a:xfrm>
          <a:prstGeom prst="rect">
            <a:avLst/>
          </a:prstGeom>
          <a:solidFill>
            <a:srgbClr val="CCFFFF"/>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01/NCPT-VNC/2016</a:t>
            </a:r>
            <a:endParaRPr lang="en-GB" sz="1800" b="0" i="0" u="none" strike="noStrike" kern="1200" cap="none" spc="0" baseline="0">
              <a:solidFill>
                <a:srgbClr val="000000"/>
              </a:solidFill>
              <a:uFillTx/>
              <a:latin typeface="Franklin Gothic Book"/>
            </a:endParaRPr>
          </a:p>
        </p:txBody>
      </p:sp>
      <p:sp>
        <p:nvSpPr>
          <p:cNvPr id="4" name="Rectangle 5"/>
          <p:cNvSpPr/>
          <p:nvPr/>
        </p:nvSpPr>
        <p:spPr>
          <a:xfrm>
            <a:off x="-13953" y="1623279"/>
            <a:ext cx="2971964" cy="369335"/>
          </a:xfrm>
          <a:prstGeom prst="rect">
            <a:avLst/>
          </a:prstGeom>
          <a:solidFill>
            <a:srgbClr val="99FF99"/>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02/NCPT-ĐH/2016</a:t>
            </a:r>
            <a:endParaRPr lang="en-GB" sz="1800" b="0" i="0" u="none" strike="noStrike" kern="1200" cap="none" spc="0" baseline="0">
              <a:solidFill>
                <a:srgbClr val="000000"/>
              </a:solidFill>
              <a:uFillTx/>
              <a:latin typeface="Franklin Gothic Book"/>
            </a:endParaRPr>
          </a:p>
        </p:txBody>
      </p:sp>
      <p:sp>
        <p:nvSpPr>
          <p:cNvPr id="5" name="Rectangle 6"/>
          <p:cNvSpPr/>
          <p:nvPr/>
        </p:nvSpPr>
        <p:spPr>
          <a:xfrm>
            <a:off x="-13953" y="2839870"/>
            <a:ext cx="2940993" cy="369335"/>
          </a:xfrm>
          <a:prstGeom prst="rect">
            <a:avLst/>
          </a:prstGeom>
          <a:solidFill>
            <a:srgbClr val="F8F8F8"/>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03/NCPT-DV/2016</a:t>
            </a:r>
            <a:endParaRPr lang="en-GB" sz="1800" b="0" i="0" u="none" strike="noStrike" kern="1200" cap="none" spc="0" baseline="0">
              <a:solidFill>
                <a:srgbClr val="000000"/>
              </a:solidFill>
              <a:uFillTx/>
              <a:latin typeface="Franklin Gothic Book"/>
            </a:endParaRPr>
          </a:p>
        </p:txBody>
      </p:sp>
      <p:sp>
        <p:nvSpPr>
          <p:cNvPr id="6" name="Rectangle 7"/>
          <p:cNvSpPr/>
          <p:nvPr/>
        </p:nvSpPr>
        <p:spPr>
          <a:xfrm>
            <a:off x="-13953" y="4302389"/>
            <a:ext cx="3239673" cy="369335"/>
          </a:xfrm>
          <a:prstGeom prst="rect">
            <a:avLst/>
          </a:prstGeom>
          <a:solidFill>
            <a:srgbClr val="CCFF99"/>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Phiếu số 04/NCPT-HCSN/2016</a:t>
            </a:r>
            <a:endParaRPr lang="en-GB" sz="1800" b="0" i="0" u="none" strike="noStrike" kern="1200" cap="none" spc="0" baseline="0">
              <a:solidFill>
                <a:srgbClr val="000000"/>
              </a:solidFill>
              <a:uFillTx/>
              <a:latin typeface="Franklin Gothic Book"/>
            </a:endParaRPr>
          </a:p>
        </p:txBody>
      </p:sp>
      <p:sp>
        <p:nvSpPr>
          <p:cNvPr id="7" name="Rectangle 8"/>
          <p:cNvSpPr/>
          <p:nvPr/>
        </p:nvSpPr>
        <p:spPr>
          <a:xfrm>
            <a:off x="-13953" y="5877269"/>
            <a:ext cx="2966386" cy="369335"/>
          </a:xfrm>
          <a:prstGeom prst="rect">
            <a:avLst/>
          </a:prstGeom>
          <a:solidFill>
            <a:srgbClr val="FFFF00"/>
          </a:solid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err="1">
                <a:solidFill>
                  <a:srgbClr val="000000"/>
                </a:solidFill>
                <a:uFillTx/>
                <a:latin typeface="Franklin Gothic Book"/>
              </a:rPr>
              <a:t>Phiếu</a:t>
            </a:r>
            <a:r>
              <a:rPr lang="en-US" sz="1800" b="0" i="0" u="none" strike="noStrike" kern="1200" cap="none" spc="0" baseline="0" dirty="0">
                <a:solidFill>
                  <a:srgbClr val="000000"/>
                </a:solidFill>
                <a:uFillTx/>
                <a:latin typeface="Franklin Gothic Book"/>
              </a:rPr>
              <a:t> </a:t>
            </a:r>
            <a:r>
              <a:rPr lang="en-US" sz="1800" b="0" i="0" u="none" strike="noStrike" kern="1200" cap="none" spc="0" baseline="0" dirty="0" err="1">
                <a:solidFill>
                  <a:srgbClr val="000000"/>
                </a:solidFill>
                <a:uFillTx/>
                <a:latin typeface="Franklin Gothic Book"/>
              </a:rPr>
              <a:t>số</a:t>
            </a:r>
            <a:r>
              <a:rPr lang="en-US" sz="1800" b="0" i="0" u="none" strike="noStrike" kern="1200" cap="none" spc="0" baseline="0">
                <a:solidFill>
                  <a:srgbClr val="000000"/>
                </a:solidFill>
                <a:uFillTx/>
                <a:latin typeface="Franklin Gothic Book"/>
              </a:rPr>
              <a:t> </a:t>
            </a:r>
            <a:r>
              <a:rPr lang="en-US" sz="1800" b="0" i="0" u="none" strike="noStrike" kern="1200" cap="none" spc="0" baseline="0" smtClean="0">
                <a:solidFill>
                  <a:srgbClr val="000000"/>
                </a:solidFill>
                <a:uFillTx/>
                <a:latin typeface="Franklin Gothic Book"/>
              </a:rPr>
              <a:t>05/NCPT-DN/2016</a:t>
            </a:r>
            <a:endParaRPr lang="en-GB" sz="1800" b="0" i="0" u="none" strike="noStrike" kern="1200" cap="none" spc="0" baseline="0" dirty="0">
              <a:solidFill>
                <a:srgbClr val="000000"/>
              </a:solidFill>
              <a:uFillTx/>
              <a:latin typeface="Franklin Gothic Book"/>
            </a:endParaRPr>
          </a:p>
        </p:txBody>
      </p:sp>
      <p:sp>
        <p:nvSpPr>
          <p:cNvPr id="8" name="Rectangle 9"/>
          <p:cNvSpPr/>
          <p:nvPr/>
        </p:nvSpPr>
        <p:spPr>
          <a:xfrm>
            <a:off x="3491883" y="626208"/>
            <a:ext cx="5544619" cy="646334"/>
          </a:xfrm>
          <a:prstGeom prst="rect">
            <a:avLst/>
          </a:prstGeom>
          <a:solidFill>
            <a:srgbClr val="CCFFFF"/>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Franklin Gothic Book"/>
              </a:rPr>
              <a:t>Áp dụng cho Viện/Trung tâm NC&amp;PT của Nhà nước, ngoài nhà nước và có vốn đầu tư nước ngoài</a:t>
            </a:r>
            <a:endParaRPr lang="en-GB" sz="1800" b="0" i="0" u="none" strike="noStrike" kern="1200" cap="none" spc="0" baseline="0">
              <a:solidFill>
                <a:srgbClr val="000000"/>
              </a:solidFill>
              <a:uFillTx/>
              <a:latin typeface="Franklin Gothic Book"/>
            </a:endParaRPr>
          </a:p>
        </p:txBody>
      </p:sp>
      <p:sp>
        <p:nvSpPr>
          <p:cNvPr id="9" name="Rectangle 10"/>
          <p:cNvSpPr/>
          <p:nvPr/>
        </p:nvSpPr>
        <p:spPr>
          <a:xfrm>
            <a:off x="3491883" y="1484784"/>
            <a:ext cx="5472610" cy="646334"/>
          </a:xfrm>
          <a:prstGeom prst="rect">
            <a:avLst/>
          </a:prstGeom>
          <a:solidFill>
            <a:srgbClr val="99FF99"/>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Franklin Gothic Book"/>
              </a:rPr>
              <a:t>Áp dụng cho đại học, trường đại học, cao đẳng, học viện (Kể cả </a:t>
            </a:r>
            <a:r>
              <a:rPr lang="en-US" sz="1800" b="1" i="1" u="none" strike="noStrike" kern="1200" cap="none" spc="0" baseline="0">
                <a:solidFill>
                  <a:srgbClr val="000000"/>
                </a:solidFill>
                <a:uFillTx/>
                <a:latin typeface="Franklin Gothic Book"/>
              </a:rPr>
              <a:t>Viện, TTNC  trực thuộc</a:t>
            </a:r>
            <a:r>
              <a:rPr lang="en-US" sz="1800" b="0" i="1" u="none" strike="noStrike" kern="1200" cap="none" spc="0" baseline="0">
                <a:solidFill>
                  <a:srgbClr val="000000"/>
                </a:solidFill>
                <a:uFillTx/>
                <a:latin typeface="Franklin Gothic Book"/>
              </a:rPr>
              <a:t>)</a:t>
            </a:r>
            <a:endParaRPr lang="en-GB" sz="1800" b="0" i="0" u="none" strike="noStrike" kern="1200" cap="none" spc="0" baseline="0">
              <a:solidFill>
                <a:srgbClr val="000000"/>
              </a:solidFill>
              <a:uFillTx/>
              <a:latin typeface="Franklin Gothic Book"/>
            </a:endParaRPr>
          </a:p>
        </p:txBody>
      </p:sp>
      <p:sp>
        <p:nvSpPr>
          <p:cNvPr id="10" name="Rectangle 11"/>
          <p:cNvSpPr/>
          <p:nvPr/>
        </p:nvSpPr>
        <p:spPr>
          <a:xfrm>
            <a:off x="3491883" y="2276874"/>
            <a:ext cx="5472610" cy="1477332"/>
          </a:xfrm>
          <a:prstGeom prst="rect">
            <a:avLst/>
          </a:prstGeom>
          <a:solidFill>
            <a:srgbClr val="F8F8F8"/>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Thông tin, thư viện; bảo tàng KH&amp;CN; dịch thuật, biên tập, xuất bản cho KH&amp;CN; điều tra cơ bản định kỳ, thường xuyên; thống kê, điều tra xã hội; tiêu chuẩn đo lường chất lượng; tư vấn về KH&amp;CN; sở hữu trí tuệ; chuyển giao công nghệ;…</a:t>
            </a:r>
            <a:endParaRPr lang="en-GB" sz="1800" b="0" i="0" u="none" strike="noStrike" kern="1200" cap="none" spc="0" baseline="0">
              <a:solidFill>
                <a:srgbClr val="000000"/>
              </a:solidFill>
              <a:uFillTx/>
              <a:latin typeface="Franklin Gothic Book"/>
            </a:endParaRPr>
          </a:p>
        </p:txBody>
      </p:sp>
      <p:sp>
        <p:nvSpPr>
          <p:cNvPr id="11" name="Rectangle 12"/>
          <p:cNvSpPr/>
          <p:nvPr/>
        </p:nvSpPr>
        <p:spPr>
          <a:xfrm>
            <a:off x="3491883" y="3933053"/>
            <a:ext cx="5472610" cy="1477332"/>
          </a:xfrm>
          <a:prstGeom prst="rect">
            <a:avLst/>
          </a:prstGeom>
          <a:solidFill>
            <a:srgbClr val="CCFF99"/>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các cơ quan hành chính </a:t>
            </a:r>
            <a:r>
              <a:rPr lang="en-US" sz="1800" b="1" i="0" u="none" strike="noStrike" kern="1200" cap="none" spc="0" baseline="0">
                <a:solidFill>
                  <a:srgbClr val="000000"/>
                </a:solidFill>
                <a:uFillTx/>
                <a:latin typeface="Franklin Gothic Book"/>
              </a:rPr>
              <a:t>có hoạt động NC&amp;PT </a:t>
            </a:r>
            <a:r>
              <a:rPr lang="en-US" sz="1800" b="0" i="0" u="none" strike="noStrike" kern="1200" cap="none" spc="0" baseline="0">
                <a:solidFill>
                  <a:srgbClr val="000000"/>
                </a:solidFill>
                <a:uFillTx/>
                <a:latin typeface="Franklin Gothic Book"/>
              </a:rPr>
              <a:t>(các Tổng cục, Cục, Vụ, Sở KH&amp;CN…), các đơn vị sự nghiệp khác (công lập và ngoài công lập) có hoạt động NC&amp;PT (các bệnh viện, các đơn vị sự nghiệp của bộ ngành, địa phương);</a:t>
            </a:r>
            <a:endParaRPr lang="en-GB" sz="1800" b="0" i="0" u="none" strike="noStrike" kern="1200" cap="none" spc="0" baseline="0">
              <a:solidFill>
                <a:srgbClr val="000000"/>
              </a:solidFill>
              <a:uFillTx/>
              <a:latin typeface="Franklin Gothic Book"/>
            </a:endParaRPr>
          </a:p>
        </p:txBody>
      </p:sp>
      <p:sp>
        <p:nvSpPr>
          <p:cNvPr id="12" name="Rectangle 13"/>
          <p:cNvSpPr/>
          <p:nvPr/>
        </p:nvSpPr>
        <p:spPr>
          <a:xfrm>
            <a:off x="3491883" y="5879592"/>
            <a:ext cx="5472610" cy="861776"/>
          </a:xfrm>
          <a:prstGeom prst="rect">
            <a:avLst/>
          </a:prstGeom>
          <a:solidFill>
            <a:srgbClr val="FFFF00"/>
          </a:solid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Franklin Gothic Book"/>
              </a:rPr>
              <a:t>Doanh nghiệp </a:t>
            </a:r>
            <a:r>
              <a:rPr lang="en-US" sz="1800" b="0" i="1" u="none" strike="noStrike" kern="1200" cap="none" spc="0" baseline="0">
                <a:solidFill>
                  <a:srgbClr val="000000"/>
                </a:solidFill>
                <a:uFillTx/>
                <a:latin typeface="Franklin Gothic Book"/>
              </a:rPr>
              <a:t>(áp dụng cho doanh nghiệp </a:t>
            </a:r>
            <a:r>
              <a:rPr lang="en-US" sz="1800" b="1" i="1" u="none" strike="noStrike" kern="1200" cap="none" spc="0" baseline="0">
                <a:solidFill>
                  <a:srgbClr val="000000"/>
                </a:solidFill>
                <a:uFillTx/>
                <a:latin typeface="Franklin Gothic Book"/>
              </a:rPr>
              <a:t>có hoạt động NC&amp;PT</a:t>
            </a:r>
            <a:r>
              <a:rPr lang="en-US" sz="1800" b="0" i="1" u="none" strike="noStrike" kern="1200" cap="none" spc="0" baseline="0">
                <a:solidFill>
                  <a:srgbClr val="000000"/>
                </a:solidFill>
                <a:uFillTx/>
                <a:latin typeface="Franklin Gothic Book"/>
              </a:rPr>
              <a:t>)</a:t>
            </a:r>
            <a:r>
              <a:rPr lang="en-US" sz="1800" b="0" i="0" u="none" strike="noStrike" kern="1200" cap="none" spc="0" baseline="0">
                <a:solidFill>
                  <a:srgbClr val="000000"/>
                </a:solidFill>
                <a:uFillTx/>
                <a:latin typeface="Franklin Gothic Book"/>
              </a:rPr>
              <a:t>. </a:t>
            </a:r>
            <a:r>
              <a:rPr lang="en-US" sz="1400" b="0" i="0" u="none" strike="noStrike" kern="1200" cap="none" spc="0" baseline="0">
                <a:solidFill>
                  <a:srgbClr val="000000"/>
                </a:solidFill>
                <a:uFillTx/>
                <a:latin typeface="Franklin Gothic Book"/>
              </a:rPr>
              <a:t>Các thông tin trong phiếu này đã được lồng ghép vào cuộc điều tra Doanh nghiệp năm 2016 của Tổng cục Thống kê</a:t>
            </a:r>
            <a:endParaRPr lang="en-GB" sz="1400" b="0" i="0" u="none" strike="noStrike" kern="1200" cap="none" spc="0" baseline="0">
              <a:solidFill>
                <a:srgbClr val="000000"/>
              </a:solidFill>
              <a:uFillTx/>
              <a:latin typeface="Franklin Gothic Book"/>
            </a:endParaRPr>
          </a:p>
        </p:txBody>
      </p:sp>
      <p:sp>
        <p:nvSpPr>
          <p:cNvPr id="13" name="Right Arrow 14"/>
          <p:cNvSpPr/>
          <p:nvPr/>
        </p:nvSpPr>
        <p:spPr>
          <a:xfrm>
            <a:off x="3073792" y="764703"/>
            <a:ext cx="346082" cy="36933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4" name="Right Arrow 15"/>
          <p:cNvSpPr/>
          <p:nvPr/>
        </p:nvSpPr>
        <p:spPr>
          <a:xfrm>
            <a:off x="2987820" y="1619512"/>
            <a:ext cx="432044" cy="369335"/>
          </a:xfrm>
          <a:custGeom>
            <a:avLst>
              <a:gd name="f0" fmla="val 1236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5" name="Right Arrow 16"/>
          <p:cNvSpPr/>
          <p:nvPr/>
        </p:nvSpPr>
        <p:spPr>
          <a:xfrm>
            <a:off x="2915820" y="2843646"/>
            <a:ext cx="504053" cy="369335"/>
          </a:xfrm>
          <a:custGeom>
            <a:avLst>
              <a:gd name="f0" fmla="val 13687"/>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6" name="Right Arrow 17"/>
          <p:cNvSpPr/>
          <p:nvPr/>
        </p:nvSpPr>
        <p:spPr>
          <a:xfrm>
            <a:off x="3160861" y="4302389"/>
            <a:ext cx="259003" cy="36933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7" name="Right Arrow 18"/>
          <p:cNvSpPr/>
          <p:nvPr/>
        </p:nvSpPr>
        <p:spPr>
          <a:xfrm>
            <a:off x="2987820" y="5867979"/>
            <a:ext cx="432044" cy="369335"/>
          </a:xfrm>
          <a:custGeom>
            <a:avLst>
              <a:gd name="f0" fmla="val 1236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9900FF"/>
          </a:solidFill>
          <a:ln w="25402">
            <a:solidFill>
              <a:srgbClr val="B0761F"/>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8" name="Up Arrow 19"/>
          <p:cNvSpPr/>
          <p:nvPr/>
        </p:nvSpPr>
        <p:spPr>
          <a:xfrm>
            <a:off x="0" y="5410385"/>
            <a:ext cx="8964484" cy="457593"/>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99FF33"/>
          </a:solidFill>
          <a:ln w="38100">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
        <p:nvSpPr>
          <p:cNvPr id="19" name="Rounded Rectangle 20"/>
          <p:cNvSpPr/>
          <p:nvPr/>
        </p:nvSpPr>
        <p:spPr>
          <a:xfrm>
            <a:off x="0" y="476667"/>
            <a:ext cx="3073792" cy="309634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63495">
            <a:solidFill>
              <a:srgbClr val="FF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Franklin Gothic Book"/>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5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repeatCount="indefinite" fill="hold" grpId="0" nodeType="clickEffect">
                                  <p:stCondLst>
                                    <p:cond delay="0"/>
                                  </p:stCondLst>
                                  <p:endCondLst>
                                    <p:cond evt="onNext" delay="0">
                                      <p:tgtEl>
                                        <p:sldTgt/>
                                      </p:tgtEl>
                                    </p:cond>
                                  </p:endCondLst>
                                  <p:childTnLst>
                                    <p:anim calcmode="discrete" valueType="str">
                                      <p:cBhvr>
                                        <p:cTn id="10"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76530350"/>
              </p:ext>
            </p:extLst>
          </p:nvPr>
        </p:nvGraphicFramePr>
        <p:xfrm>
          <a:off x="609600" y="2667000"/>
          <a:ext cx="6019800" cy="1889760"/>
        </p:xfrm>
        <a:graphic>
          <a:graphicData uri="http://schemas.openxmlformats.org/drawingml/2006/table">
            <a:tbl>
              <a:tblPr firstRow="1" firstCol="1" lastRow="1" lastCol="1" bandRow="1" bandCol="1"/>
              <a:tblGrid>
                <a:gridCol w="1041501"/>
                <a:gridCol w="1007737"/>
                <a:gridCol w="3970562"/>
              </a:tblGrid>
              <a:tr h="209550">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TÊN</a:t>
                      </a:r>
                      <a:r>
                        <a:rPr lang="en-US" sz="1400" baseline="0" smtClean="0">
                          <a:effectLst/>
                          <a:latin typeface="Times New Roman"/>
                          <a:ea typeface="Times New Roman"/>
                        </a:rPr>
                        <a:t> GỌI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03272219"/>
              </p:ext>
            </p:extLst>
          </p:nvPr>
        </p:nvGraphicFramePr>
        <p:xfrm>
          <a:off x="726440" y="4800600"/>
          <a:ext cx="6588759" cy="1188720"/>
        </p:xfrm>
        <a:graphic>
          <a:graphicData uri="http://schemas.openxmlformats.org/drawingml/2006/table">
            <a:tbl>
              <a:tblPr firstRow="1" firstCol="1" lastRow="1" lastCol="1" bandRow="1" bandCol="1"/>
              <a:tblGrid>
                <a:gridCol w="945890"/>
                <a:gridCol w="945890"/>
                <a:gridCol w="945890"/>
                <a:gridCol w="3751089"/>
              </a:tblGrid>
              <a:tr h="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Nông hoá</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Thổ nhưỡng học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lương thực và cây thực phẩm</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rau, cây hoa và cây ăn quả</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8591497"/>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tỷ trọng theo kinh phí sử dụng 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1676400" y="2514600"/>
            <a:ext cx="99060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p:cNvCxnSpPr>
          <p:nvPr/>
        </p:nvCxnSpPr>
        <p:spPr>
          <a:xfrm flipV="1">
            <a:off x="2667000" y="1676400"/>
            <a:ext cx="3962400" cy="1828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19600" y="609600"/>
            <a:ext cx="2362200" cy="838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16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67243276"/>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a:t>
                      </a:r>
                      <a:r>
                        <a:rPr lang="vi-VN" sz="1200" i="1">
                          <a:solidFill>
                            <a:srgbClr val="FF0000"/>
                          </a:solidFill>
                          <a:effectLst/>
                          <a:latin typeface="Times New Roman"/>
                          <a:ea typeface="Times New Roman"/>
                        </a:rPr>
                        <a:t>tỷ trọng theo kinh phí sử dụng </a:t>
                      </a:r>
                      <a:r>
                        <a:rPr lang="vi-VN" sz="1200" i="1">
                          <a:effectLst/>
                          <a:latin typeface="Times New Roman"/>
                          <a:ea typeface="Times New Roman"/>
                        </a:rPr>
                        <a:t>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1</a:t>
                      </a:r>
                      <a:r>
                        <a:rPr lang="en-US" sz="1000" smtClean="0">
                          <a:effectLst/>
                          <a:latin typeface="Times New Roman"/>
                          <a:ea typeface="Times New Roman"/>
                        </a:rPr>
                        <a:t>.</a:t>
                      </a:r>
                      <a:r>
                        <a:rPr lang="fr-FR" sz="1400" smtClean="0">
                          <a:effectLst/>
                          <a:latin typeface="Times New Roman"/>
                          <a:ea typeface="Times New Roman"/>
                        </a:rPr>
                        <a:t> Trồng trọt</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60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marL="0" marR="0" indent="0" algn="just" defTabSz="914400" eaLnBrk="1" fontAlgn="auto" latinLnBrk="0" hangingPunct="1">
                        <a:lnSpc>
                          <a:spcPct val="100000"/>
                        </a:lnSpc>
                        <a:spcBef>
                          <a:spcPts val="0"/>
                        </a:spcBef>
                        <a:spcAft>
                          <a:spcPts val="0"/>
                        </a:spcAft>
                        <a:buClrTx/>
                        <a:buSzTx/>
                        <a:buFontTx/>
                        <a:buNone/>
                        <a:tabLst>
                          <a:tab pos="5850890" algn="l"/>
                        </a:tabLst>
                        <a:defRPr/>
                      </a:pPr>
                      <a:r>
                        <a:rPr lang="en-US" sz="1000">
                          <a:effectLst/>
                          <a:latin typeface="Times New Roman"/>
                          <a:ea typeface="Times New Roman"/>
                        </a:rPr>
                        <a:t>2</a:t>
                      </a:r>
                      <a:r>
                        <a:rPr lang="en-US" sz="1000" smtClean="0">
                          <a:effectLst/>
                          <a:latin typeface="Times New Roman"/>
                          <a:ea typeface="Times New Roman"/>
                        </a:rPr>
                        <a:t>.</a:t>
                      </a:r>
                      <a:r>
                        <a:rPr lang="fr-FR" sz="1400" smtClean="0">
                          <a:effectLst/>
                          <a:latin typeface="Times New Roman"/>
                          <a:ea typeface="Times New Roman"/>
                        </a:rPr>
                        <a:t> Lâm nghiệp</a:t>
                      </a:r>
                      <a:endParaRPr lang="en-US" sz="1600" smtClean="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r>
                        <a:rPr lang="en-US" sz="1000" i="1" smtClean="0">
                          <a:effectLst/>
                          <a:latin typeface="Times New Roman"/>
                          <a:ea typeface="Times New Roman"/>
                        </a:rPr>
                        <a:t>40</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Straight Arrow Connector 7"/>
          <p:cNvCxnSpPr/>
          <p:nvPr/>
        </p:nvCxnSpPr>
        <p:spPr>
          <a:xfrm>
            <a:off x="5715000" y="381000"/>
            <a:ext cx="1828800" cy="1066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152400" y="4138612"/>
            <a:ext cx="8077200" cy="28098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1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89273820"/>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5"/>
          <p:cNvSpPr>
            <a:spLocks noChangeArrowheads="1"/>
          </p:cNvSpPr>
          <p:nvPr/>
        </p:nvSpPr>
        <p:spPr bwMode="auto">
          <a:xfrm>
            <a:off x="152400" y="4415135"/>
            <a:ext cx="8458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3. Chi phí cho hoạt động nghiên cứu và phát triển chia theo lĩnh vực nghiên cứu</a:t>
            </a:r>
            <a:endParaRPr kumimoji="0" lang="en-US" altLang="en-US" sz="105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Đơn vị tính</a:t>
            </a:r>
            <a:r>
              <a:rPr kumimoji="0" lang="en-US" altLang="en-US" sz="12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triệu đồng</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006361753"/>
              </p:ext>
            </p:extLst>
          </p:nvPr>
        </p:nvGraphicFramePr>
        <p:xfrm>
          <a:off x="3429000" y="2286000"/>
          <a:ext cx="5562600" cy="1785267"/>
        </p:xfrm>
        <a:graphic>
          <a:graphicData uri="http://schemas.openxmlformats.org/drawingml/2006/table">
            <a:tbl>
              <a:tblPr firstRow="1" firstCol="1" lastRow="1" lastCol="1" bandRow="1" bandCol="1"/>
              <a:tblGrid>
                <a:gridCol w="962400"/>
                <a:gridCol w="931200"/>
                <a:gridCol w="3669000"/>
              </a:tblGrid>
              <a:tr h="200307">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1</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MÃ</a:t>
                      </a:r>
                      <a:r>
                        <a:rPr lang="en-US" sz="1200" baseline="0" smtClean="0">
                          <a:effectLst/>
                          <a:latin typeface="Times New Roman"/>
                          <a:ea typeface="Times New Roman"/>
                        </a:rPr>
                        <a:t> CẤP 2</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smtClean="0">
                          <a:effectLst/>
                          <a:latin typeface="Times New Roman"/>
                          <a:ea typeface="Times New Roman"/>
                        </a:rPr>
                        <a:t>TÊN</a:t>
                      </a:r>
                      <a:r>
                        <a:rPr lang="en-US" sz="1200" baseline="0" smtClean="0">
                          <a:effectLst/>
                          <a:latin typeface="Times New Roman"/>
                          <a:ea typeface="Times New Roman"/>
                        </a:rPr>
                        <a:t> GỌI</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7" name="Straight Arrow Connector 16"/>
          <p:cNvCxnSpPr/>
          <p:nvPr/>
        </p:nvCxnSpPr>
        <p:spPr>
          <a:xfrm flipV="1">
            <a:off x="6172200" y="1828800"/>
            <a:ext cx="1752600" cy="4114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9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OST\Cuc_TT\Tke\ĐT_NCPT_0_2_4_6_8\2016\TL_Taphuan\Anh_TLieu\ĐH_SP_Hue.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102" y="381000"/>
            <a:ext cx="7010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6019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Trường</a:t>
            </a:r>
            <a:r>
              <a:rPr lang="en-US" dirty="0" smtClean="0">
                <a:solidFill>
                  <a:srgbClr val="FF0000"/>
                </a:solidFill>
              </a:rPr>
              <a:t> A</a:t>
            </a:r>
            <a:endParaRPr lang="en-US" sz="14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66217589"/>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2.524,4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r>
                        <a:rPr lang="fr-FR" sz="1400" b="1" smtClean="0">
                          <a:solidFill>
                            <a:srgbClr val="000000"/>
                          </a:solidFill>
                          <a:effectLst/>
                          <a:latin typeface="Times New Roman"/>
                          <a:ea typeface="Times New Roman"/>
                        </a:rPr>
                        <a:t>826,4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990,6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4341,4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ight Brace 2"/>
          <p:cNvSpPr/>
          <p:nvPr/>
        </p:nvSpPr>
        <p:spPr>
          <a:xfrm>
            <a:off x="5486400" y="990600"/>
            <a:ext cx="152400" cy="6858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5638800" y="1828800"/>
            <a:ext cx="152400" cy="457200"/>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urved Connector 13"/>
          <p:cNvCxnSpPr/>
          <p:nvPr/>
        </p:nvCxnSpPr>
        <p:spPr>
          <a:xfrm rot="16200000" flipV="1">
            <a:off x="4781550" y="2266950"/>
            <a:ext cx="3924301" cy="2057400"/>
          </a:xfrm>
          <a:prstGeom prst="curvedConnector3">
            <a:avLst>
              <a:gd name="adj1" fmla="val 10807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endCxn id="9" idx="1"/>
          </p:cNvCxnSpPr>
          <p:nvPr/>
        </p:nvCxnSpPr>
        <p:spPr>
          <a:xfrm rot="16200000" flipV="1">
            <a:off x="4495801" y="3352799"/>
            <a:ext cx="4114800" cy="1524001"/>
          </a:xfrm>
          <a:prstGeom prst="curvedConnector4">
            <a:avLst>
              <a:gd name="adj1" fmla="val 47905"/>
              <a:gd name="adj2" fmla="val 1306"/>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a:off x="5791200" y="2362200"/>
            <a:ext cx="152400" cy="228600"/>
          </a:xfrm>
          <a:prstGeom prst="rightBrace">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Curved Connector 26"/>
          <p:cNvCxnSpPr/>
          <p:nvPr/>
        </p:nvCxnSpPr>
        <p:spPr>
          <a:xfrm rot="16200000" flipV="1">
            <a:off x="4438650" y="3981450"/>
            <a:ext cx="3924300" cy="914400"/>
          </a:xfrm>
          <a:prstGeom prst="curvedConnector3">
            <a:avLst>
              <a:gd name="adj1" fmla="val 99470"/>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16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0005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Trường</a:t>
            </a:r>
            <a:r>
              <a:rPr lang="en-US" dirty="0" smtClean="0">
                <a:solidFill>
                  <a:schemeClr val="tx1"/>
                </a:solidFill>
              </a:rPr>
              <a:t> </a:t>
            </a:r>
            <a:r>
              <a:rPr lang="en-US" dirty="0">
                <a:solidFill>
                  <a:schemeClr val="tx1"/>
                </a:solidFill>
              </a:rPr>
              <a:t>B</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16179222"/>
              </p:ext>
            </p:extLst>
          </p:nvPr>
        </p:nvGraphicFramePr>
        <p:xfrm>
          <a:off x="152400" y="4887464"/>
          <a:ext cx="7731253" cy="1877568"/>
        </p:xfrm>
        <a:graphic>
          <a:graphicData uri="http://schemas.openxmlformats.org/drawingml/2006/table">
            <a:tbl>
              <a:tblPr firstRow="1" firstCol="1" lastRow="1" lastCol="1" bandRow="1" bandCol="1"/>
              <a:tblGrid>
                <a:gridCol w="4641844"/>
                <a:gridCol w="770033"/>
                <a:gridCol w="2319376"/>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222,95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222,95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ular Callout 2"/>
          <p:cNvSpPr/>
          <p:nvPr/>
        </p:nvSpPr>
        <p:spPr>
          <a:xfrm>
            <a:off x="304800" y="4108938"/>
            <a:ext cx="2209800" cy="228600"/>
          </a:xfrm>
          <a:prstGeom prst="wedgeRectCallout">
            <a:avLst>
              <a:gd name="adj1" fmla="val 107843"/>
              <a:gd name="adj2" fmla="val -4082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102</a:t>
            </a:r>
            <a:endParaRPr lang="en-US">
              <a:solidFill>
                <a:schemeClr val="tx1"/>
              </a:solidFill>
            </a:endParaRPr>
          </a:p>
        </p:txBody>
      </p:sp>
      <p:sp>
        <p:nvSpPr>
          <p:cNvPr id="6" name="Rectangular Callout 5"/>
          <p:cNvSpPr/>
          <p:nvPr/>
        </p:nvSpPr>
        <p:spPr>
          <a:xfrm>
            <a:off x="0" y="1066800"/>
            <a:ext cx="2209800" cy="228600"/>
          </a:xfrm>
          <a:prstGeom prst="wedgeRectCallout">
            <a:avLst>
              <a:gd name="adj1" fmla="val 129406"/>
              <a:gd name="adj2" fmla="val 2557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a:t>
            </a:r>
            <a:r>
              <a:rPr lang="en-US" smtClean="0">
                <a:solidFill>
                  <a:schemeClr val="tx1"/>
                </a:solidFill>
              </a:rPr>
              <a:t>02</a:t>
            </a:r>
            <a:endParaRPr lang="en-US">
              <a:solidFill>
                <a:schemeClr val="tx1"/>
              </a:solidFill>
            </a:endParaRPr>
          </a:p>
        </p:txBody>
      </p:sp>
      <p:sp>
        <p:nvSpPr>
          <p:cNvPr id="7" name="Rectangular Callout 6"/>
          <p:cNvSpPr/>
          <p:nvPr/>
        </p:nvSpPr>
        <p:spPr>
          <a:xfrm>
            <a:off x="0" y="1752600"/>
            <a:ext cx="2209800" cy="228600"/>
          </a:xfrm>
          <a:prstGeom prst="wedgeRectCallout">
            <a:avLst>
              <a:gd name="adj1" fmla="val 122402"/>
              <a:gd name="adj2" fmla="val 31731"/>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203</a:t>
            </a:r>
            <a:endParaRPr lang="en-US">
              <a:solidFill>
                <a:schemeClr val="tx1"/>
              </a:solidFill>
            </a:endParaRPr>
          </a:p>
        </p:txBody>
      </p:sp>
      <p:sp>
        <p:nvSpPr>
          <p:cNvPr id="8" name="Rectangular Callout 7"/>
          <p:cNvSpPr/>
          <p:nvPr/>
        </p:nvSpPr>
        <p:spPr>
          <a:xfrm>
            <a:off x="304800" y="2590800"/>
            <a:ext cx="2209800" cy="228600"/>
          </a:xfrm>
          <a:prstGeom prst="wedgeRectCallout">
            <a:avLst>
              <a:gd name="adj1" fmla="val 110944"/>
              <a:gd name="adj2" fmla="val 71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10501</a:t>
            </a:r>
            <a:endParaRPr lang="en-US">
              <a:solidFill>
                <a:schemeClr val="tx1"/>
              </a:solidFill>
            </a:endParaRPr>
          </a:p>
        </p:txBody>
      </p:sp>
      <p:sp>
        <p:nvSpPr>
          <p:cNvPr id="9" name="Rectangular Callout 8"/>
          <p:cNvSpPr/>
          <p:nvPr/>
        </p:nvSpPr>
        <p:spPr>
          <a:xfrm>
            <a:off x="304800" y="2895600"/>
            <a:ext cx="2209800" cy="228600"/>
          </a:xfrm>
          <a:prstGeom prst="wedgeRectCallout">
            <a:avLst>
              <a:gd name="adj1" fmla="val 109034"/>
              <a:gd name="adj2" fmla="val -1134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10508</a:t>
            </a:r>
            <a:endParaRPr lang="en-US">
              <a:solidFill>
                <a:schemeClr val="tx1"/>
              </a:solidFill>
            </a:endParaRPr>
          </a:p>
        </p:txBody>
      </p:sp>
      <p:sp>
        <p:nvSpPr>
          <p:cNvPr id="10" name="Rectangular Callout 9"/>
          <p:cNvSpPr/>
          <p:nvPr/>
        </p:nvSpPr>
        <p:spPr>
          <a:xfrm>
            <a:off x="0" y="3733800"/>
            <a:ext cx="2209800" cy="228600"/>
          </a:xfrm>
          <a:prstGeom prst="wedgeRectCallout">
            <a:avLst>
              <a:gd name="adj1" fmla="val 122680"/>
              <a:gd name="adj2" fmla="val -41718"/>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20102</a:t>
            </a:r>
            <a:endParaRPr lang="en-US">
              <a:solidFill>
                <a:schemeClr val="tx1"/>
              </a:solidFill>
            </a:endParaRPr>
          </a:p>
        </p:txBody>
      </p:sp>
      <p:sp>
        <p:nvSpPr>
          <p:cNvPr id="11" name="Rectangular Callout 10"/>
          <p:cNvSpPr/>
          <p:nvPr/>
        </p:nvSpPr>
        <p:spPr>
          <a:xfrm>
            <a:off x="0" y="3429000"/>
            <a:ext cx="2209800" cy="228600"/>
          </a:xfrm>
          <a:prstGeom prst="wedgeRectCallout">
            <a:avLst>
              <a:gd name="adj1" fmla="val 121345"/>
              <a:gd name="adj2" fmla="val -48170"/>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20106</a:t>
            </a:r>
            <a:endParaRPr lang="en-US">
              <a:solidFill>
                <a:schemeClr val="tx1"/>
              </a:solidFill>
            </a:endParaRPr>
          </a:p>
        </p:txBody>
      </p:sp>
      <p:sp>
        <p:nvSpPr>
          <p:cNvPr id="12" name="Rectangular Callout 11"/>
          <p:cNvSpPr/>
          <p:nvPr/>
        </p:nvSpPr>
        <p:spPr>
          <a:xfrm>
            <a:off x="157089" y="2133600"/>
            <a:ext cx="2209800" cy="228600"/>
          </a:xfrm>
          <a:prstGeom prst="wedgeRectCallout">
            <a:avLst>
              <a:gd name="adj1" fmla="val 114763"/>
              <a:gd name="adj2" fmla="val 50193"/>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502</a:t>
            </a:r>
            <a:endParaRPr lang="en-US">
              <a:solidFill>
                <a:schemeClr val="tx1"/>
              </a:solidFill>
            </a:endParaRPr>
          </a:p>
        </p:txBody>
      </p:sp>
      <p:sp>
        <p:nvSpPr>
          <p:cNvPr id="13" name="Rectangular Callout 12"/>
          <p:cNvSpPr/>
          <p:nvPr/>
        </p:nvSpPr>
        <p:spPr>
          <a:xfrm>
            <a:off x="0" y="762000"/>
            <a:ext cx="2209800" cy="228600"/>
          </a:xfrm>
          <a:prstGeom prst="wedgeRectCallout">
            <a:avLst>
              <a:gd name="adj1" fmla="val 127496"/>
              <a:gd name="adj2" fmla="val -5192"/>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20705</a:t>
            </a:r>
            <a:endParaRPr lang="en-US">
              <a:solidFill>
                <a:schemeClr val="tx1"/>
              </a:solidFill>
            </a:endParaRPr>
          </a:p>
        </p:txBody>
      </p:sp>
      <p:sp>
        <p:nvSpPr>
          <p:cNvPr id="14" name="Rectangular Callout 13"/>
          <p:cNvSpPr/>
          <p:nvPr/>
        </p:nvSpPr>
        <p:spPr>
          <a:xfrm>
            <a:off x="0" y="1371600"/>
            <a:ext cx="2209800" cy="228600"/>
          </a:xfrm>
          <a:prstGeom prst="wedgeRectCallout">
            <a:avLst>
              <a:gd name="adj1" fmla="val 133862"/>
              <a:gd name="adj2" fmla="val 37885"/>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20203</a:t>
            </a:r>
            <a:endParaRPr lang="en-US">
              <a:solidFill>
                <a:schemeClr val="tx1"/>
              </a:solidFill>
            </a:endParaRP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10000" y="24052"/>
            <a:ext cx="5334000" cy="46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5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0-#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76878779"/>
              </p:ext>
            </p:extLst>
          </p:nvPr>
        </p:nvGraphicFramePr>
        <p:xfrm>
          <a:off x="169985" y="762000"/>
          <a:ext cx="7907215" cy="1066800"/>
        </p:xfrm>
        <a:graphic>
          <a:graphicData uri="http://schemas.openxmlformats.org/drawingml/2006/table">
            <a:tbl>
              <a:tblPr firstRow="1" firstCol="1" lastRow="1" lastCol="1" bandRow="1" bandCol="1"/>
              <a:tblGrid>
                <a:gridCol w="4179516"/>
                <a:gridCol w="3727699"/>
              </a:tblGrid>
              <a:tr h="0">
                <a:tc>
                  <a:txBody>
                    <a:bodyPr/>
                    <a:lstStyle/>
                    <a:p>
                      <a:pPr algn="just">
                        <a:spcBef>
                          <a:spcPts val="100"/>
                        </a:spcBef>
                        <a:spcAft>
                          <a:spcPts val="100"/>
                        </a:spcAft>
                        <a:tabLst>
                          <a:tab pos="5850890" algn="l"/>
                        </a:tabLst>
                      </a:pPr>
                      <a:r>
                        <a:rPr lang="vi-VN" sz="1400" b="1">
                          <a:effectLst/>
                          <a:latin typeface="Times New Roman"/>
                          <a:ea typeface="Times New Roman"/>
                        </a:rPr>
                        <a:t>Loại hình hoạt động chính</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00"/>
                        </a:spcBef>
                        <a:spcAft>
                          <a:spcPts val="100"/>
                        </a:spcAft>
                        <a:tabLst>
                          <a:tab pos="5850890" algn="l"/>
                        </a:tabLst>
                      </a:pPr>
                      <a:r>
                        <a:rPr lang="vi-VN" sz="1400" b="1">
                          <a:effectLst/>
                          <a:latin typeface="Times New Roman"/>
                          <a:ea typeface="Times New Roman"/>
                        </a:rPr>
                        <a:t>Tỷ trọng</a:t>
                      </a:r>
                      <a:r>
                        <a:rPr lang="en-US" sz="1400" b="1">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cơ bản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Nghiên cứu ứng dụng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en-US" sz="1400">
                          <a:effectLst/>
                          <a:latin typeface="Times New Roman"/>
                          <a:ea typeface="Times New Roman"/>
                        </a:rPr>
                        <a:t>    </a:t>
                      </a:r>
                      <a:r>
                        <a:rPr lang="vi-VN" sz="1400">
                          <a:effectLst/>
                          <a:latin typeface="Times New Roman"/>
                          <a:ea typeface="Times New Roman"/>
                        </a:rPr>
                        <a:t>Triển khai thực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5850890" algn="l"/>
                        </a:tabLst>
                      </a:pPr>
                      <a:r>
                        <a:rPr lang="de-DE" sz="1400">
                          <a:effectLst/>
                          <a:latin typeface="Times New Roman"/>
                          <a:ea typeface="Times New Roman"/>
                        </a:rPr>
                        <a:t>    </a:t>
                      </a:r>
                      <a:r>
                        <a:rPr lang="vi-VN" sz="1400">
                          <a:effectLst/>
                          <a:latin typeface="Times New Roman"/>
                          <a:ea typeface="Times New Roman"/>
                        </a:rPr>
                        <a:t>Sản xu</a:t>
                      </a:r>
                      <a:r>
                        <a:rPr lang="en-US" sz="1400">
                          <a:effectLst/>
                          <a:latin typeface="Times New Roman"/>
                          <a:ea typeface="Times New Roman"/>
                        </a:rPr>
                        <a:t>ấ</a:t>
                      </a:r>
                      <a:r>
                        <a:rPr lang="vi-VN" sz="1400">
                          <a:effectLst/>
                          <a:latin typeface="Times New Roman"/>
                          <a:ea typeface="Times New Roman"/>
                        </a:rPr>
                        <a:t>t thử nghiệm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400">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3"/>
          <p:cNvSpPr>
            <a:spLocks noChangeArrowheads="1"/>
          </p:cNvSpPr>
          <p:nvPr/>
        </p:nvSpPr>
        <p:spPr bwMode="auto">
          <a:xfrm>
            <a:off x="17585" y="71735"/>
            <a:ext cx="8745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5851525" algn="l"/>
              </a:tabLst>
              <a:defRPr>
                <a:solidFill>
                  <a:schemeClr val="tx1"/>
                </a:solidFill>
                <a:latin typeface="Arial" pitchFamily="34" charset="0"/>
                <a:cs typeface="Arial" pitchFamily="34" charset="0"/>
              </a:defRPr>
            </a:lvl1pPr>
            <a:lvl2pPr fontAlgn="base">
              <a:spcBef>
                <a:spcPct val="0"/>
              </a:spcBef>
              <a:spcAft>
                <a:spcPct val="0"/>
              </a:spcAft>
              <a:tabLst>
                <a:tab pos="5851525" algn="l"/>
              </a:tabLst>
              <a:defRPr>
                <a:solidFill>
                  <a:schemeClr val="tx1"/>
                </a:solidFill>
                <a:latin typeface="Arial" pitchFamily="34" charset="0"/>
                <a:cs typeface="Arial" pitchFamily="34" charset="0"/>
              </a:defRPr>
            </a:lvl2pPr>
            <a:lvl3pPr fontAlgn="base">
              <a:spcBef>
                <a:spcPct val="0"/>
              </a:spcBef>
              <a:spcAft>
                <a:spcPct val="0"/>
              </a:spcAft>
              <a:tabLst>
                <a:tab pos="5851525" algn="l"/>
              </a:tabLst>
              <a:defRPr>
                <a:solidFill>
                  <a:schemeClr val="tx1"/>
                </a:solidFill>
                <a:latin typeface="Arial" pitchFamily="34" charset="0"/>
                <a:cs typeface="Arial" pitchFamily="34" charset="0"/>
              </a:defRPr>
            </a:lvl3pPr>
            <a:lvl4pPr fontAlgn="base">
              <a:spcBef>
                <a:spcPct val="0"/>
              </a:spcBef>
              <a:spcAft>
                <a:spcPct val="0"/>
              </a:spcAft>
              <a:tabLst>
                <a:tab pos="5851525" algn="l"/>
              </a:tabLst>
              <a:defRPr>
                <a:solidFill>
                  <a:schemeClr val="tx1"/>
                </a:solidFill>
                <a:latin typeface="Arial" pitchFamily="34" charset="0"/>
                <a:cs typeface="Arial" pitchFamily="34" charset="0"/>
              </a:defRPr>
            </a:lvl4pPr>
            <a:lvl5pPr fontAlgn="base">
              <a:spcBef>
                <a:spcPct val="0"/>
              </a:spcBef>
              <a:spcAft>
                <a:spcPct val="0"/>
              </a:spcAft>
              <a:tabLst>
                <a:tab pos="5851525" algn="l"/>
              </a:tabLst>
              <a:defRPr>
                <a:solidFill>
                  <a:schemeClr val="tx1"/>
                </a:solidFill>
                <a:latin typeface="Arial" pitchFamily="34" charset="0"/>
                <a:cs typeface="Arial" pitchFamily="34" charset="0"/>
              </a:defRPr>
            </a:lvl5pPr>
            <a:lvl6pPr fontAlgn="base">
              <a:spcBef>
                <a:spcPct val="0"/>
              </a:spcBef>
              <a:spcAft>
                <a:spcPct val="0"/>
              </a:spcAft>
              <a:tabLst>
                <a:tab pos="5851525" algn="l"/>
              </a:tabLst>
              <a:defRPr>
                <a:solidFill>
                  <a:schemeClr val="tx1"/>
                </a:solidFill>
                <a:latin typeface="Arial" pitchFamily="34" charset="0"/>
                <a:cs typeface="Arial" pitchFamily="34" charset="0"/>
              </a:defRPr>
            </a:lvl6pPr>
            <a:lvl7pPr fontAlgn="base">
              <a:spcBef>
                <a:spcPct val="0"/>
              </a:spcBef>
              <a:spcAft>
                <a:spcPct val="0"/>
              </a:spcAft>
              <a:tabLst>
                <a:tab pos="5851525" algn="l"/>
              </a:tabLst>
              <a:defRPr>
                <a:solidFill>
                  <a:schemeClr val="tx1"/>
                </a:solidFill>
                <a:latin typeface="Arial" pitchFamily="34" charset="0"/>
                <a:cs typeface="Arial" pitchFamily="34" charset="0"/>
              </a:defRPr>
            </a:lvl7pPr>
            <a:lvl8pPr fontAlgn="base">
              <a:spcBef>
                <a:spcPct val="0"/>
              </a:spcBef>
              <a:spcAft>
                <a:spcPct val="0"/>
              </a:spcAft>
              <a:tabLst>
                <a:tab pos="5851525" algn="l"/>
              </a:tabLst>
              <a:defRPr>
                <a:solidFill>
                  <a:schemeClr val="tx1"/>
                </a:solidFill>
                <a:latin typeface="Arial" pitchFamily="34" charset="0"/>
                <a:cs typeface="Arial" pitchFamily="34" charset="0"/>
              </a:defRPr>
            </a:lvl8pPr>
            <a:lvl9pPr fontAlgn="base">
              <a:spcBef>
                <a:spcPct val="0"/>
              </a:spcBef>
              <a:spcAft>
                <a:spcPct val="0"/>
              </a:spcAft>
              <a:tabLst>
                <a:tab pos="5851525"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5851525" algn="l"/>
              </a:tabLst>
            </a:pPr>
            <a:r>
              <a:rPr kumimoji="0" lang="en-US"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6</a:t>
            </a:r>
            <a:r>
              <a:rPr kumimoji="0" lang="vi-VN" alt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hoạt động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nghiên cứu</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chính của đơn vị; Nếu thực hiện nhiều loại hình, xin cho biết tỷ trọng </a:t>
            </a: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tính dựa theo kinh phí sử dụng </a:t>
            </a:r>
            <a:r>
              <a:rPr kumimoji="0" lang="vi-VN"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giữa các loại hình </a:t>
            </a:r>
            <a:r>
              <a:rPr kumimoji="0" lang="vi-VN" alt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Chú ý: Tổng tỷ trọng của </a:t>
            </a:r>
            <a:r>
              <a:rPr kumimoji="0" lang="en-US"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các </a:t>
            </a:r>
            <a:r>
              <a:rPr kumimoji="0" lang="vi-VN" altLang="en-US" sz="12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loại hình  phải là 100%)</a:t>
            </a:r>
            <a:endParaRPr kumimoji="0" lang="vi-VN"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ounded Rectangle 4"/>
          <p:cNvSpPr/>
          <p:nvPr/>
        </p:nvSpPr>
        <p:spPr bwMode="auto">
          <a:xfrm>
            <a:off x="3581400" y="21336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Nghiên</a:t>
            </a:r>
            <a:r>
              <a:rPr kumimoji="0" lang="en-US" sz="2000" b="0" i="0" u="none" strike="noStrike" cap="none" normalizeH="0" smtClean="0">
                <a:ln>
                  <a:noFill/>
                </a:ln>
                <a:solidFill>
                  <a:srgbClr val="000000"/>
                </a:solidFill>
                <a:effectLst/>
                <a:latin typeface="Arial" charset="0"/>
              </a:rPr>
              <a:t> cứu khoa học</a:t>
            </a:r>
            <a:endParaRPr kumimoji="0" lang="en-US" sz="20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2133600"/>
            <a:ext cx="2209800" cy="3048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cơ bản</a:t>
            </a:r>
            <a:endParaRPr kumimoji="0" lang="en-US" sz="16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6705600" y="2514600"/>
            <a:ext cx="2209800" cy="6096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ứng dụng</a:t>
            </a:r>
            <a:endParaRPr kumimoji="0" lang="en-US" sz="16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3581400" y="35052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rPr>
              <a:t>Phát</a:t>
            </a:r>
            <a:r>
              <a:rPr kumimoji="0" lang="en-US" b="0" i="0" u="none" strike="noStrike" cap="none" normalizeH="0" smtClean="0">
                <a:ln>
                  <a:noFill/>
                </a:ln>
                <a:solidFill>
                  <a:srgbClr val="000000"/>
                </a:solidFill>
                <a:effectLst/>
                <a:latin typeface="Arial" charset="0"/>
              </a:rPr>
              <a:t> triển công nghệ</a:t>
            </a:r>
            <a:endParaRPr kumimoji="0" lang="en-US"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3276600"/>
            <a:ext cx="2209800" cy="6096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Triển</a:t>
            </a:r>
            <a:r>
              <a:rPr kumimoji="0" lang="en-US" sz="1600" b="0" i="0" u="none" strike="noStrike" cap="none" normalizeH="0" smtClean="0">
                <a:ln>
                  <a:noFill/>
                </a:ln>
                <a:solidFill>
                  <a:srgbClr val="000000"/>
                </a:solidFill>
                <a:effectLst/>
                <a:latin typeface="Arial" charset="0"/>
              </a:rPr>
              <a:t> khai thực nghiệm</a:t>
            </a:r>
            <a:endParaRPr kumimoji="0" lang="en-US" sz="16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6705600" y="3886200"/>
            <a:ext cx="2209800" cy="381001"/>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Sản</a:t>
            </a:r>
            <a:r>
              <a:rPr kumimoji="0" lang="en-US" sz="1600" b="0" i="0" u="none" strike="noStrike" cap="none" normalizeH="0" smtClean="0">
                <a:ln>
                  <a:noFill/>
                </a:ln>
                <a:solidFill>
                  <a:srgbClr val="000000"/>
                </a:solidFill>
                <a:effectLst/>
                <a:latin typeface="Arial" charset="0"/>
              </a:rPr>
              <a:t> xuất thử nghiệm</a:t>
            </a:r>
            <a:endParaRPr kumimoji="0" lang="en-US" sz="16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3581400" y="51054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Dịch</a:t>
            </a:r>
            <a:r>
              <a:rPr kumimoji="0" lang="en-US" sz="2000" b="0" i="0" u="none" strike="noStrike" cap="none" normalizeH="0" smtClean="0">
                <a:ln>
                  <a:noFill/>
                </a:ln>
                <a:solidFill>
                  <a:srgbClr val="000000"/>
                </a:solidFill>
                <a:effectLst/>
                <a:latin typeface="Arial" charset="0"/>
              </a:rPr>
              <a:t> vụ KH&amp;CN</a:t>
            </a:r>
            <a:endParaRPr kumimoji="0" lang="en-US" sz="2000" b="0" i="0" u="none" strike="noStrike" cap="none" normalizeH="0" baseline="0" smtClean="0">
              <a:ln>
                <a:noFill/>
              </a:ln>
              <a:solidFill>
                <a:srgbClr val="000000"/>
              </a:solidFill>
              <a:effectLst/>
              <a:latin typeface="Arial" charset="0"/>
            </a:endParaRPr>
          </a:p>
        </p:txBody>
      </p:sp>
      <p:sp>
        <p:nvSpPr>
          <p:cNvPr id="12" name="Rounded Rectangle 11"/>
          <p:cNvSpPr/>
          <p:nvPr/>
        </p:nvSpPr>
        <p:spPr bwMode="auto">
          <a:xfrm>
            <a:off x="6324600" y="4419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Hđ</a:t>
            </a:r>
            <a:r>
              <a:rPr kumimoji="0" lang="en-US" sz="1400" b="1" i="0" u="none" strike="noStrike" cap="none" normalizeH="0" smtClean="0">
                <a:ln>
                  <a:noFill/>
                </a:ln>
                <a:solidFill>
                  <a:srgbClr val="000000"/>
                </a:solidFill>
                <a:effectLst/>
                <a:latin typeface="Arial" charset="0"/>
              </a:rPr>
              <a:t> </a:t>
            </a:r>
            <a:r>
              <a:rPr kumimoji="0" lang="en-US" sz="1400" b="1" i="0" u="none" strike="noStrike" cap="none" normalizeH="0" baseline="0" smtClean="0">
                <a:ln>
                  <a:noFill/>
                </a:ln>
                <a:solidFill>
                  <a:srgbClr val="000000"/>
                </a:solidFill>
                <a:effectLst/>
                <a:latin typeface="Arial" charset="0"/>
              </a:rPr>
              <a:t>Hỗ</a:t>
            </a:r>
            <a:r>
              <a:rPr kumimoji="0" lang="en-US" sz="1400" b="1" i="0" u="none" strike="noStrike" cap="none" normalizeH="0" smtClean="0">
                <a:ln>
                  <a:noFill/>
                </a:ln>
                <a:solidFill>
                  <a:srgbClr val="000000"/>
                </a:solidFill>
                <a:effectLst/>
                <a:latin typeface="Arial" charset="0"/>
              </a:rPr>
              <a:t> trợ NCKH&amp;PTCN</a:t>
            </a:r>
            <a:endParaRPr kumimoji="0" lang="en-US" sz="14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48006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a:t>
            </a:r>
            <a:r>
              <a:rPr kumimoji="0" lang="en-US" sz="1400" b="1" i="0" u="none" strike="noStrike" cap="none" normalizeH="0" smtClean="0">
                <a:ln>
                  <a:noFill/>
                </a:ln>
                <a:solidFill>
                  <a:srgbClr val="000000"/>
                </a:solidFill>
                <a:effectLst/>
                <a:latin typeface="Arial" charset="0"/>
              </a:rPr>
              <a:t>động liên quan đến</a:t>
            </a:r>
            <a:endParaRPr kumimoji="0" lang="en-US" sz="14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51816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CGCN</a:t>
            </a:r>
            <a:endParaRPr kumimoji="0" lang="en-US" sz="1400" b="1" i="0" u="none" strike="noStrike" cap="none" normalizeH="0" baseline="0" smtClean="0">
              <a:ln>
                <a:noFill/>
              </a:ln>
              <a:solidFill>
                <a:srgbClr val="000000"/>
              </a:solidFill>
              <a:effectLst/>
              <a:latin typeface="Arial" charset="0"/>
            </a:endParaRPr>
          </a:p>
        </p:txBody>
      </p:sp>
      <p:sp>
        <p:nvSpPr>
          <p:cNvPr id="15" name="Rounded Rectangle 14"/>
          <p:cNvSpPr/>
          <p:nvPr/>
        </p:nvSpPr>
        <p:spPr bwMode="auto">
          <a:xfrm>
            <a:off x="6324600" y="58674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781800" y="62011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TT, TV</a:t>
            </a:r>
            <a:endParaRPr kumimoji="0" lang="en-US" sz="12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05600" y="64770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18" name="Right Arrow 17"/>
          <p:cNvSpPr/>
          <p:nvPr/>
        </p:nvSpPr>
        <p:spPr bwMode="auto">
          <a:xfrm>
            <a:off x="0" y="22098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000000"/>
                </a:solidFill>
                <a:effectLst/>
                <a:latin typeface="Arial" charset="0"/>
              </a:rPr>
              <a:t>Hoạt</a:t>
            </a:r>
            <a:r>
              <a:rPr kumimoji="0" lang="en-US" sz="3600" b="0" i="0" u="none" strike="noStrike" cap="none" normalizeH="0" smtClean="0">
                <a:ln>
                  <a:noFill/>
                </a:ln>
                <a:solidFill>
                  <a:srgbClr val="000000"/>
                </a:solidFill>
                <a:effectLst/>
                <a:latin typeface="Arial" charset="0"/>
              </a:rPr>
              <a:t> động KH&amp;CN</a:t>
            </a:r>
            <a:endParaRPr kumimoji="0" lang="en-US" sz="3600" b="0" i="0" u="none" strike="noStrike" cap="none" normalizeH="0" baseline="0" smtClean="0">
              <a:ln>
                <a:noFill/>
              </a:ln>
              <a:solidFill>
                <a:srgbClr val="000000"/>
              </a:solidFill>
              <a:effectLst/>
              <a:latin typeface="Arial" charset="0"/>
            </a:endParaRPr>
          </a:p>
        </p:txBody>
      </p:sp>
      <p:cxnSp>
        <p:nvCxnSpPr>
          <p:cNvPr id="19" name="Straight Arrow Connector 18"/>
          <p:cNvCxnSpPr>
            <a:stCxn id="5" idx="3"/>
            <a:endCxn id="6" idx="1"/>
          </p:cNvCxnSpPr>
          <p:nvPr/>
        </p:nvCxnSpPr>
        <p:spPr bwMode="auto">
          <a:xfrm flipV="1">
            <a:off x="5715000" y="22860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5" idx="3"/>
            <a:endCxn id="7" idx="1"/>
          </p:cNvCxnSpPr>
          <p:nvPr/>
        </p:nvCxnSpPr>
        <p:spPr bwMode="auto">
          <a:xfrm>
            <a:off x="5715000" y="25527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3"/>
            <a:endCxn id="9" idx="1"/>
          </p:cNvCxnSpPr>
          <p:nvPr/>
        </p:nvCxnSpPr>
        <p:spPr bwMode="auto">
          <a:xfrm flipV="1">
            <a:off x="5715000" y="35814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8" idx="3"/>
            <a:endCxn id="10" idx="1"/>
          </p:cNvCxnSpPr>
          <p:nvPr/>
        </p:nvCxnSpPr>
        <p:spPr bwMode="auto">
          <a:xfrm>
            <a:off x="5715000" y="3924300"/>
            <a:ext cx="990600"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11" idx="3"/>
            <a:endCxn id="12" idx="1"/>
          </p:cNvCxnSpPr>
          <p:nvPr/>
        </p:nvCxnSpPr>
        <p:spPr bwMode="auto">
          <a:xfrm flipV="1">
            <a:off x="5715000" y="4572000"/>
            <a:ext cx="6096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11" idx="3"/>
            <a:endCxn id="13" idx="1"/>
          </p:cNvCxnSpPr>
          <p:nvPr/>
        </p:nvCxnSpPr>
        <p:spPr bwMode="auto">
          <a:xfrm flipV="1">
            <a:off x="5715000" y="4953000"/>
            <a:ext cx="6096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1" idx="3"/>
            <a:endCxn id="15" idx="1"/>
          </p:cNvCxnSpPr>
          <p:nvPr/>
        </p:nvCxnSpPr>
        <p:spPr bwMode="auto">
          <a:xfrm>
            <a:off x="5715000" y="5524501"/>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Flowchart: Decision 26"/>
          <p:cNvSpPr/>
          <p:nvPr/>
        </p:nvSpPr>
        <p:spPr bwMode="auto">
          <a:xfrm>
            <a:off x="3048000" y="23622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8" name="Flowchart: Decision 27"/>
          <p:cNvSpPr/>
          <p:nvPr/>
        </p:nvSpPr>
        <p:spPr bwMode="auto">
          <a:xfrm>
            <a:off x="3048000" y="37338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9" name="Flowchart: Decision 28"/>
          <p:cNvSpPr/>
          <p:nvPr/>
        </p:nvSpPr>
        <p:spPr bwMode="auto">
          <a:xfrm>
            <a:off x="3048000" y="53340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30" name="Rounded Rectangle 29"/>
          <p:cNvSpPr/>
          <p:nvPr/>
        </p:nvSpPr>
        <p:spPr bwMode="auto">
          <a:xfrm>
            <a:off x="63246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SHTT</a:t>
            </a:r>
            <a:endParaRPr kumimoji="0" lang="en-US" sz="1400" b="1" i="0" u="none" strike="noStrike" cap="none" normalizeH="0" baseline="0" smtClean="0">
              <a:ln>
                <a:noFill/>
              </a:ln>
              <a:solidFill>
                <a:srgbClr val="000000"/>
              </a:solidFill>
              <a:effectLst/>
              <a:latin typeface="Arial" charset="0"/>
            </a:endParaRPr>
          </a:p>
        </p:txBody>
      </p:sp>
      <p:sp>
        <p:nvSpPr>
          <p:cNvPr id="31" name="Rounded Rectangle 30"/>
          <p:cNvSpPr/>
          <p:nvPr/>
        </p:nvSpPr>
        <p:spPr bwMode="auto">
          <a:xfrm>
            <a:off x="8153400" y="5181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TĐC</a:t>
            </a:r>
          </a:p>
        </p:txBody>
      </p:sp>
      <p:sp>
        <p:nvSpPr>
          <p:cNvPr id="32" name="Rounded Rectangle 31"/>
          <p:cNvSpPr/>
          <p:nvPr/>
        </p:nvSpPr>
        <p:spPr bwMode="auto">
          <a:xfrm>
            <a:off x="67818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ABH</a:t>
            </a:r>
            <a:endParaRPr kumimoji="0" lang="en-US" sz="1400" b="1" i="0" u="none" strike="noStrike" cap="none" normalizeH="0" baseline="0" smtClean="0">
              <a:ln>
                <a:noFill/>
              </a:ln>
              <a:solidFill>
                <a:srgbClr val="000000"/>
              </a:solidFill>
              <a:effectLst/>
              <a:latin typeface="Arial" charset="0"/>
            </a:endParaRPr>
          </a:p>
        </p:txBody>
      </p:sp>
      <p:sp>
        <p:nvSpPr>
          <p:cNvPr id="33" name="Rounded Rectangle 32"/>
          <p:cNvSpPr/>
          <p:nvPr/>
        </p:nvSpPr>
        <p:spPr bwMode="auto">
          <a:xfrm>
            <a:off x="7620000" y="54864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NLNT</a:t>
            </a:r>
          </a:p>
        </p:txBody>
      </p:sp>
      <p:sp>
        <p:nvSpPr>
          <p:cNvPr id="34" name="Rounded Rectangle 33"/>
          <p:cNvSpPr/>
          <p:nvPr/>
        </p:nvSpPr>
        <p:spPr bwMode="auto">
          <a:xfrm>
            <a:off x="7772400" y="62011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ĐT, BD</a:t>
            </a:r>
            <a:endParaRPr kumimoji="0" lang="en-US" sz="1200" b="1" i="0" u="none" strike="noStrike" cap="none" normalizeH="0" baseline="0" smtClean="0">
              <a:ln>
                <a:noFill/>
              </a:ln>
              <a:solidFill>
                <a:srgbClr val="000000"/>
              </a:solidFill>
              <a:effectLst/>
              <a:latin typeface="Arial" charset="0"/>
            </a:endParaRPr>
          </a:p>
        </p:txBody>
      </p:sp>
      <p:sp>
        <p:nvSpPr>
          <p:cNvPr id="4" name="Rounded Rectangular Callout 3"/>
          <p:cNvSpPr/>
          <p:nvPr/>
        </p:nvSpPr>
        <p:spPr>
          <a:xfrm>
            <a:off x="2667000" y="1828800"/>
            <a:ext cx="6477000" cy="2590800"/>
          </a:xfrm>
          <a:prstGeom prst="wedgeRoundRectCallout">
            <a:avLst>
              <a:gd name="adj1" fmla="val -57204"/>
              <a:gd name="adj2" fmla="val -68507"/>
              <a:gd name="adj3" fmla="val 16667"/>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00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par>
                                <p:cTn id="53" presetID="16" presetClass="entr" presetSubtype="21"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par>
                                <p:cTn id="56" presetID="16" presetClass="entr" presetSubtype="21"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arn(inVertical)">
                                      <p:cBhvr>
                                        <p:cTn id="58" dur="500"/>
                                        <p:tgtEl>
                                          <p:spTgt spid="22"/>
                                        </p:tgtEl>
                                      </p:cBhvr>
                                    </p:animEffect>
                                  </p:childTnLst>
                                </p:cTn>
                              </p:par>
                              <p:par>
                                <p:cTn id="59" presetID="16" presetClass="entr" presetSubtype="21"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inVertical)">
                                      <p:cBhvr>
                                        <p:cTn id="61" dur="500"/>
                                        <p:tgtEl>
                                          <p:spTgt spid="23"/>
                                        </p:tgtEl>
                                      </p:cBhvr>
                                    </p:animEffect>
                                  </p:childTnLst>
                                </p:cTn>
                              </p:par>
                              <p:par>
                                <p:cTn id="62" presetID="16" presetClass="entr" presetSubtype="21"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par>
                                <p:cTn id="65" presetID="16" presetClass="entr" presetSubtype="21"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barn(inVertical)">
                                      <p:cBhvr>
                                        <p:cTn id="70" dur="500"/>
                                        <p:tgtEl>
                                          <p:spTgt spid="2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barn(inVertical)">
                                      <p:cBhvr>
                                        <p:cTn id="76" dur="500"/>
                                        <p:tgtEl>
                                          <p:spTgt spid="2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arn(inVertical)">
                                      <p:cBhvr>
                                        <p:cTn id="82" dur="500"/>
                                        <p:tgtEl>
                                          <p:spTgt spid="31"/>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barn(inVertical)">
                                      <p:cBhvr>
                                        <p:cTn id="85" dur="500"/>
                                        <p:tgtEl>
                                          <p:spTgt spid="32"/>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arn(inVertical)">
                                      <p:cBhvr>
                                        <p:cTn id="88" dur="500"/>
                                        <p:tgtEl>
                                          <p:spTgt spid="33"/>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2" fill="hold" grpId="0" nodeType="click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heel(2)">
                                      <p:cBhvr>
                                        <p:cTn id="9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7" grpId="0" animBg="1"/>
      <p:bldP spid="28" grpId="0" animBg="1"/>
      <p:bldP spid="29" grpId="0" animBg="1"/>
      <p:bldP spid="30" grpId="0" animBg="1"/>
      <p:bldP spid="31" grpId="0" animBg="1"/>
      <p:bldP spid="32" grpId="0" animBg="1"/>
      <p:bldP spid="33" grpId="0" animBg="1"/>
      <p:bldP spid="34"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 </a:t>
            </a:r>
            <a:r>
              <a:rPr lang="en-US" sz="1200" i="1" smtClean="0">
                <a:solidFill>
                  <a:srgbClr val="000000"/>
                </a:solidFill>
                <a:effectLst/>
                <a:latin typeface="Times New Roman"/>
                <a:ea typeface="Times New Roman"/>
              </a:rPr>
              <a:t>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613659396"/>
              </p:ext>
            </p:extLst>
          </p:nvPr>
        </p:nvGraphicFramePr>
        <p:xfrm>
          <a:off x="228600" y="1066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276600"/>
            <a:ext cx="2667000" cy="584775"/>
          </a:xfrm>
          <a:prstGeom prst="rect">
            <a:avLst/>
          </a:prstGeom>
          <a:solidFill>
            <a:srgbClr val="00FFFF"/>
          </a:solidFill>
          <a:ln>
            <a:solidFill>
              <a:srgbClr val="FF0000"/>
            </a:solidFill>
          </a:ln>
        </p:spPr>
        <p:txBody>
          <a:bodyPr wrap="square">
            <a:spAutoFit/>
          </a:bodyPr>
          <a:lstStyle/>
          <a:p>
            <a:pPr algn="ctr"/>
            <a:r>
              <a:rPr lang="en-US" sz="1600"/>
              <a:t>các viện/trung tâm chuyên nghiên cứu của trường</a:t>
            </a:r>
          </a:p>
        </p:txBody>
      </p:sp>
      <p:sp>
        <p:nvSpPr>
          <p:cNvPr id="10" name="Rectangle 9"/>
          <p:cNvSpPr/>
          <p:nvPr/>
        </p:nvSpPr>
        <p:spPr>
          <a:xfrm>
            <a:off x="304800" y="4267200"/>
            <a:ext cx="2667000" cy="923330"/>
          </a:xfrm>
          <a:prstGeom prst="rect">
            <a:avLst/>
          </a:prstGeom>
          <a:solidFill>
            <a:srgbClr val="99FF99"/>
          </a:solidFill>
          <a:ln>
            <a:solidFill>
              <a:srgbClr val="FF0000"/>
            </a:solidFill>
          </a:ln>
        </p:spPr>
        <p:txBody>
          <a:bodyPr wrap="square">
            <a:spAutoFit/>
          </a:bodyPr>
          <a:lstStyle/>
          <a:p>
            <a:r>
              <a:rPr lang="en-US" smtClean="0"/>
              <a:t>Cán </a:t>
            </a:r>
            <a:r>
              <a:rPr lang="en-US"/>
              <a:t>bộ giảng </a:t>
            </a:r>
            <a:r>
              <a:rPr lang="en-US" smtClean="0"/>
              <a:t>dạy ở các khoa, bộ môn, đơn vị trực thuộc CSGD ĐH</a:t>
            </a:r>
            <a:endParaRPr lang="en-US"/>
          </a:p>
        </p:txBody>
      </p:sp>
      <p:sp>
        <p:nvSpPr>
          <p:cNvPr id="11" name="Right Arrow 10"/>
          <p:cNvSpPr/>
          <p:nvPr/>
        </p:nvSpPr>
        <p:spPr>
          <a:xfrm>
            <a:off x="3200400" y="3124200"/>
            <a:ext cx="4800600" cy="9144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Tính như đối với các tổ chức NC&amp;PT</a:t>
            </a:r>
            <a:endParaRPr lang="en-US">
              <a:solidFill>
                <a:schemeClr val="tx1"/>
              </a:solidFill>
            </a:endParaRPr>
          </a:p>
        </p:txBody>
      </p:sp>
      <p:sp>
        <p:nvSpPr>
          <p:cNvPr id="15" name="Right Arrow 14"/>
          <p:cNvSpPr/>
          <p:nvPr/>
        </p:nvSpPr>
        <p:spPr>
          <a:xfrm>
            <a:off x="3200400" y="4114800"/>
            <a:ext cx="4800600" cy="1348264"/>
          </a:xfrm>
          <a:prstGeom prst="rightArrow">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mtClean="0">
                <a:solidFill>
                  <a:schemeClr val="tx1"/>
                </a:solidFill>
              </a:rPr>
              <a:t>Có dành từ </a:t>
            </a:r>
            <a:r>
              <a:rPr lang="en-US">
                <a:solidFill>
                  <a:schemeClr val="tx1"/>
                </a:solidFill>
              </a:rPr>
              <a:t>10% trở lên thời gian </a:t>
            </a:r>
            <a:r>
              <a:rPr lang="en-US" smtClean="0">
                <a:solidFill>
                  <a:schemeClr val="tx1"/>
                </a:solidFill>
              </a:rPr>
              <a:t>làm việc cho hoạt động  NC&amp;PT.</a:t>
            </a:r>
            <a:endParaRPr lang="en-US">
              <a:solidFill>
                <a:schemeClr val="tx1"/>
              </a:solidFill>
            </a:endParaRPr>
          </a:p>
        </p:txBody>
      </p:sp>
      <p:sp>
        <p:nvSpPr>
          <p:cNvPr id="17" name="Rounded Rectangle 16"/>
          <p:cNvSpPr/>
          <p:nvPr/>
        </p:nvSpPr>
        <p:spPr>
          <a:xfrm>
            <a:off x="3562350" y="5190530"/>
            <a:ext cx="3238500" cy="1090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(10% x 240 = </a:t>
            </a:r>
            <a:r>
              <a:rPr lang="en-US" sz="2000" b="1" smtClean="0">
                <a:solidFill>
                  <a:schemeClr val="tx1"/>
                </a:solidFill>
              </a:rPr>
              <a:t>24 ngày</a:t>
            </a:r>
            <a:r>
              <a:rPr lang="en-US" smtClean="0">
                <a:solidFill>
                  <a:schemeClr val="tx1"/>
                </a:solidFill>
              </a:rPr>
              <a:t>) x 8 = </a:t>
            </a:r>
          </a:p>
          <a:p>
            <a:pPr algn="ctr"/>
            <a:r>
              <a:rPr lang="en-US" sz="2400" b="1" smtClean="0">
                <a:solidFill>
                  <a:schemeClr val="tx1"/>
                </a:solidFill>
              </a:rPr>
              <a:t>192 giờ </a:t>
            </a:r>
            <a:endParaRPr lang="en-US" sz="2400" b="1">
              <a:solidFill>
                <a:schemeClr val="tx1"/>
              </a:solidFill>
            </a:endParaRPr>
          </a:p>
        </p:txBody>
      </p:sp>
    </p:spTree>
    <p:extLst>
      <p:ext uri="{BB962C8B-B14F-4D97-AF65-F5344CB8AC3E}">
        <p14:creationId xmlns:p14="http://schemas.microsoft.com/office/powerpoint/2010/main" val="2848872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5"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830997"/>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a:t>
            </a:r>
            <a:r>
              <a:rPr lang="vi-VN" sz="1200" i="1" smtClean="0">
                <a:solidFill>
                  <a:srgbClr val="000000"/>
                </a:solidFill>
                <a:effectLst/>
                <a:latin typeface="Times New Roman"/>
                <a:ea typeface="Times New Roman"/>
              </a:rPr>
              <a:t>(Đối với các viện, trung tâm nghiên cứu và phát triển chuyên trách, ghi toàn bộ số nhân lực của đơn vị, kể cả những người làm trong khu vực hành chính, nhưng không tính những người chỉ tham gia hoạt động sản xuất, kinh doanh tại các bộ phận chuyên sản xuất, kinh doanh (nhưng nếu có thực hiện sản xuất thử nghiệm thì vẫn tính vào nhân lực NC&amp;PT))</a:t>
            </a:r>
            <a:r>
              <a:rPr lang="en-US" sz="1200" i="1" smtClean="0">
                <a:solidFill>
                  <a:srgbClr val="000000"/>
                </a:solidFill>
                <a:effectLst/>
                <a:latin typeface="Times New Roman"/>
                <a:ea typeface="Times New Roman"/>
              </a:rPr>
              <a:t>; 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4105777385"/>
              </p:ext>
            </p:extLst>
          </p:nvPr>
        </p:nvGraphicFramePr>
        <p:xfrm>
          <a:off x="228600" y="15240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8144241"/>
              </p:ext>
            </p:extLst>
          </p:nvPr>
        </p:nvGraphicFramePr>
        <p:xfrm>
          <a:off x="228600" y="34290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926369"/>
              </p:ext>
            </p:extLst>
          </p:nvPr>
        </p:nvGraphicFramePr>
        <p:xfrm>
          <a:off x="228600" y="52578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cxnSp>
        <p:nvCxnSpPr>
          <p:cNvPr id="8" name="Straight Arrow Connector 7"/>
          <p:cNvCxnSpPr/>
          <p:nvPr/>
        </p:nvCxnSpPr>
        <p:spPr>
          <a:xfrm>
            <a:off x="66294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848600" y="1981200"/>
            <a:ext cx="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urved Right Arrow 12"/>
          <p:cNvSpPr/>
          <p:nvPr/>
        </p:nvSpPr>
        <p:spPr>
          <a:xfrm>
            <a:off x="5562600" y="1828800"/>
            <a:ext cx="685800" cy="5029200"/>
          </a:xfrm>
          <a:prstGeom prst="curvedRightArrow">
            <a:avLst>
              <a:gd name="adj1" fmla="val 19982"/>
              <a:gd name="adj2" fmla="val 62445"/>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flipH="1">
            <a:off x="8382000" y="1828800"/>
            <a:ext cx="533400" cy="5029200"/>
          </a:xfrm>
          <a:prstGeom prst="curvedRightArrow">
            <a:avLst>
              <a:gd name="adj1" fmla="val 25000"/>
              <a:gd name="adj2" fmla="val 75600"/>
              <a:gd name="adj3" fmla="val 25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152400" y="5181600"/>
            <a:ext cx="2438400" cy="1676400"/>
          </a:xfrm>
          <a:prstGeom prst="roundRect">
            <a:avLst/>
          </a:prstGeom>
          <a:noFill/>
          <a:ln w="635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ular Callout 11"/>
          <p:cNvSpPr/>
          <p:nvPr/>
        </p:nvSpPr>
        <p:spPr>
          <a:xfrm>
            <a:off x="3048000" y="5181600"/>
            <a:ext cx="1981200" cy="1295400"/>
          </a:xfrm>
          <a:prstGeom prst="wedgeRoundRectCallout">
            <a:avLst>
              <a:gd name="adj1" fmla="val -74790"/>
              <a:gd name="adj2" fmla="val -4833"/>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chemeClr val="tx1"/>
                </a:solidFill>
              </a:rPr>
              <a:t>Dựa vào lĩnh vực đang NC!</a:t>
            </a:r>
          </a:p>
          <a:p>
            <a:pPr algn="ctr"/>
            <a:r>
              <a:rPr lang="en-GB" smtClean="0">
                <a:solidFill>
                  <a:schemeClr val="tx1"/>
                </a:solidFill>
              </a:rPr>
              <a:t>Không dựa vào lv đào tạo!</a:t>
            </a:r>
            <a:endParaRPr lang="en-GB">
              <a:solidFill>
                <a:schemeClr val="tx1"/>
              </a:solidFill>
            </a:endParaRPr>
          </a:p>
        </p:txBody>
      </p:sp>
    </p:spTree>
    <p:extLst>
      <p:ext uri="{BB962C8B-B14F-4D97-AF65-F5344CB8AC3E}">
        <p14:creationId xmlns:p14="http://schemas.microsoft.com/office/powerpoint/2010/main" val="388962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8341918"/>
              </p:ext>
            </p:extLst>
          </p:nvPr>
        </p:nvGraphicFramePr>
        <p:xfrm>
          <a:off x="228600" y="685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272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400" smtClean="0">
                          <a:solidFill>
                            <a:srgbClr val="000000"/>
                          </a:solidFill>
                          <a:effectLst/>
                          <a:latin typeface="Times New Roman"/>
                          <a:ea typeface="Times New Roman"/>
                        </a:rPr>
                        <a:t>119</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92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30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364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400" smtClean="0">
                          <a:solidFill>
                            <a:srgbClr val="000000"/>
                          </a:solidFill>
                          <a:effectLst/>
                          <a:latin typeface="Times New Roman"/>
                          <a:ea typeface="Times New Roman"/>
                        </a:rPr>
                        <a:t>149 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82788989"/>
              </p:ext>
            </p:extLst>
          </p:nvPr>
        </p:nvGraphicFramePr>
        <p:xfrm>
          <a:off x="228600" y="2743200"/>
          <a:ext cx="8382000" cy="1645920"/>
        </p:xfrm>
        <a:graphic>
          <a:graphicData uri="http://schemas.openxmlformats.org/drawingml/2006/table">
            <a:tbl>
              <a:tblPr firstRow="1" firstCol="1" lastRow="1" lastCol="1" bandRow="1" bandCol="1"/>
              <a:tblGrid>
                <a:gridCol w="5033592"/>
                <a:gridCol w="837946"/>
                <a:gridCol w="1196946"/>
                <a:gridCol w="1313516"/>
              </a:tblGrid>
              <a:tr h="0">
                <a:tc>
                  <a:txBody>
                    <a:bodyPr/>
                    <a:lstStyle/>
                    <a:p>
                      <a:pPr algn="just">
                        <a:spcBef>
                          <a:spcPts val="300"/>
                        </a:spcBef>
                        <a:spcAft>
                          <a:spcPts val="300"/>
                        </a:spcAft>
                      </a:pPr>
                      <a:r>
                        <a:rPr lang="en-US" sz="1200" b="1">
                          <a:solidFill>
                            <a:srgbClr val="000000"/>
                          </a:solidFill>
                          <a:effectLst/>
                          <a:latin typeface="Times New Roman"/>
                          <a:ea typeface="Times New Roman"/>
                        </a:rPr>
                        <a:t>Cán bộ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1. Chia theo trình độ (01=02+03+04+05)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272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smtClean="0">
                          <a:solidFill>
                            <a:srgbClr val="000000"/>
                          </a:solidFill>
                          <a:effectLst/>
                          <a:latin typeface="Times New Roman"/>
                          <a:ea typeface="Times New Roman"/>
                        </a:rPr>
                        <a:t>119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1.1 Tiến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27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1.2 Thạc sĩ</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127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58</a:t>
                      </a:r>
                      <a:r>
                        <a:rPr lang="en-US"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1.3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115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61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1.4 Cao đẳng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b="1">
                          <a:solidFill>
                            <a:srgbClr val="000000"/>
                          </a:solidFill>
                          <a:effectLst/>
                          <a:latin typeface="Times New Roman"/>
                          <a:ea typeface="Times New Roman"/>
                        </a:rPr>
                        <a:t>2. Trong đó (06=07+08)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just">
                        <a:spcBef>
                          <a:spcPts val="300"/>
                        </a:spcBef>
                        <a:spcAft>
                          <a:spcPts val="300"/>
                        </a:spcAft>
                      </a:pPr>
                      <a:r>
                        <a:rPr lang="en-US" sz="1200" b="1">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11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r>
              <a:tr h="0">
                <a:tc>
                  <a:txBody>
                    <a:bodyPr/>
                    <a:lstStyle/>
                    <a:p>
                      <a:pPr algn="just">
                        <a:spcBef>
                          <a:spcPts val="300"/>
                        </a:spcBef>
                        <a:spcAft>
                          <a:spcPts val="300"/>
                        </a:spcAft>
                      </a:pPr>
                      <a:r>
                        <a:rPr lang="en-US" sz="1200">
                          <a:solidFill>
                            <a:srgbClr val="000000"/>
                          </a:solidFill>
                          <a:effectLst/>
                          <a:latin typeface="Times New Roman"/>
                          <a:ea typeface="Times New Roman"/>
                        </a:rPr>
                        <a:t>2.1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200">
                          <a:solidFill>
                            <a:srgbClr val="000000"/>
                          </a:solidFill>
                          <a:effectLst/>
                          <a:latin typeface="Times New Roman"/>
                          <a:ea typeface="Times New Roman"/>
                        </a:rPr>
                        <a:t>2.2 Phó giáo sư</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a:solidFill>
                            <a:srgbClr val="000000"/>
                          </a:solidFill>
                          <a:effectLst/>
                          <a:latin typeface="Times New Roman"/>
                          <a:ea typeface="Times New Roman"/>
                        </a:rPr>
                        <a:t> </a:t>
                      </a:r>
                      <a:r>
                        <a:rPr lang="en-US" sz="1200" smtClean="0">
                          <a:solidFill>
                            <a:srgbClr val="000000"/>
                          </a:solidFill>
                          <a:effectLst/>
                          <a:latin typeface="Times New Roman"/>
                          <a:ea typeface="Times New Roman"/>
                        </a:rPr>
                        <a:t>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038549887"/>
              </p:ext>
            </p:extLst>
          </p:nvPr>
        </p:nvGraphicFramePr>
        <p:xfrm>
          <a:off x="228600" y="4724400"/>
          <a:ext cx="8382000" cy="1463040"/>
        </p:xfrm>
        <a:graphic>
          <a:graphicData uri="http://schemas.openxmlformats.org/drawingml/2006/table">
            <a:tbl>
              <a:tblPr firstRow="1" firstCol="1" lastRow="1" lastCol="1" bandRow="1" bandCol="1"/>
              <a:tblGrid>
                <a:gridCol w="5032553"/>
                <a:gridCol w="838200"/>
                <a:gridCol w="1196950"/>
                <a:gridCol w="1314297"/>
              </a:tblGrid>
              <a:tr h="0">
                <a:tc>
                  <a:txBody>
                    <a:bodyPr/>
                    <a:lstStyle/>
                    <a:p>
                      <a:pPr algn="just">
                        <a:spcBef>
                          <a:spcPts val="300"/>
                        </a:spcBef>
                        <a:spcAft>
                          <a:spcPts val="3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Số lượng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Trong đó: Nữ</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28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 20</a:t>
                      </a: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smtClean="0">
                          <a:solidFill>
                            <a:srgbClr val="000000"/>
                          </a:solidFill>
                          <a:effectLst/>
                          <a:latin typeface="Times New Roman"/>
                          <a:ea typeface="Times New Roman"/>
                        </a:rPr>
                        <a:t>207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77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37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300"/>
                        </a:spcBef>
                        <a:spcAft>
                          <a:spcPts val="300"/>
                        </a:spcAft>
                      </a:pPr>
                      <a:r>
                        <a:rPr lang="en-US"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272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300"/>
                        </a:spcBef>
                        <a:spcAft>
                          <a:spcPts val="300"/>
                        </a:spcAft>
                      </a:pPr>
                      <a:r>
                        <a:rPr lang="en-US" sz="1200" b="1">
                          <a:solidFill>
                            <a:srgbClr val="000000"/>
                          </a:solidFill>
                          <a:effectLst/>
                          <a:latin typeface="Times New Roman"/>
                          <a:ea typeface="Times New Roman"/>
                        </a:rPr>
                        <a:t> </a:t>
                      </a:r>
                      <a:r>
                        <a:rPr lang="en-US" sz="1200" b="1" smtClean="0">
                          <a:solidFill>
                            <a:srgbClr val="000000"/>
                          </a:solidFill>
                          <a:effectLst/>
                          <a:latin typeface="Times New Roman"/>
                          <a:ea typeface="Times New Roman"/>
                        </a:rPr>
                        <a:t>119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Rectangle 4"/>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Trường</a:t>
            </a:r>
            <a:r>
              <a:rPr lang="en-US" dirty="0" smtClean="0">
                <a:solidFill>
                  <a:schemeClr val="tx1"/>
                </a:solidFill>
              </a:rPr>
              <a:t> </a:t>
            </a:r>
            <a:r>
              <a:rPr lang="en-US" dirty="0" smtClean="0">
                <a:solidFill>
                  <a:schemeClr val="tx1"/>
                </a:solidFill>
              </a:rPr>
              <a:t>C</a:t>
            </a:r>
            <a:endParaRPr lang="en-US" dirty="0">
              <a:solidFill>
                <a:schemeClr val="tx1"/>
              </a:solidFill>
            </a:endParaRPr>
          </a:p>
        </p:txBody>
      </p:sp>
    </p:spTree>
    <p:extLst>
      <p:ext uri="{BB962C8B-B14F-4D97-AF65-F5344CB8AC3E}">
        <p14:creationId xmlns:p14="http://schemas.microsoft.com/office/powerpoint/2010/main" val="129820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830997"/>
          </a:xfrm>
          <a:prstGeom prst="rect">
            <a:avLst/>
          </a:prstGeom>
        </p:spPr>
        <p:txBody>
          <a:bodyPr wrap="square">
            <a:spAutoFit/>
          </a:bodyPr>
          <a:lstStyle/>
          <a:p>
            <a:pPr algn="just">
              <a:spcBef>
                <a:spcPts val="600"/>
              </a:spcBef>
              <a:spcAft>
                <a:spcPts val="0"/>
              </a:spcAft>
            </a:pPr>
            <a:r>
              <a:rPr lang="en-US" sz="1600" b="1" smtClean="0">
                <a:effectLst/>
                <a:latin typeface="Times New Roman"/>
                <a:ea typeface="Times New Roman"/>
              </a:rPr>
              <a:t>4. Thời gian dành cho hoạt động nghiên cứu khoa học và phát triển công nghệ </a:t>
            </a:r>
            <a:r>
              <a:rPr lang="en-US" sz="1600" i="1" smtClean="0">
                <a:effectLst/>
                <a:latin typeface="Times New Roman"/>
                <a:ea typeface="Times New Roman"/>
              </a:rPr>
              <a:t>(lựa chọn 01 nhiệm vụ KH&amp;CN của đơn vị và ước tính mức độ phân bổ thời gian dành cho mỗi hoạt động của 03 cán bộ thực hiện nhiệm vụ) </a:t>
            </a:r>
            <a:r>
              <a:rPr lang="en-US" sz="1600" i="1" smtClean="0">
                <a:solidFill>
                  <a:srgbClr val="000000"/>
                </a:solidFill>
                <a:effectLst/>
                <a:latin typeface="Times New Roman"/>
                <a:ea typeface="Times New Roman"/>
              </a:rPr>
              <a:t>Đơn vị tính: Tỷ lệ (%)</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4184548674"/>
              </p:ext>
            </p:extLst>
          </p:nvPr>
        </p:nvGraphicFramePr>
        <p:xfrm>
          <a:off x="25400" y="932597"/>
          <a:ext cx="8889999" cy="1280160"/>
        </p:xfrm>
        <a:graphic>
          <a:graphicData uri="http://schemas.openxmlformats.org/drawingml/2006/table">
            <a:tbl>
              <a:tblPr firstRow="1" firstCol="1" lastRow="1" lastCol="1" bandRow="1" bandCol="1"/>
              <a:tblGrid>
                <a:gridCol w="3403600"/>
                <a:gridCol w="1066800"/>
                <a:gridCol w="1066800"/>
                <a:gridCol w="1524000"/>
                <a:gridCol w="765130"/>
                <a:gridCol w="1063669"/>
              </a:tblGrid>
              <a:tr h="0">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Giảng dạy, đào tạo</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Nghiên cứu khoa học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Hoạt đông chuyên môn, nghiệp vụ</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Tổng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5=1+…+4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Chủ nhiệm nhiệm vụ KH&amp;CN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Thư ký</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Cán bộ tham gia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Bevel 3"/>
          <p:cNvSpPr/>
          <p:nvPr/>
        </p:nvSpPr>
        <p:spPr bwMode="auto">
          <a:xfrm>
            <a:off x="0" y="3081992"/>
            <a:ext cx="9144000" cy="1642408"/>
          </a:xfrm>
          <a:prstGeom prst="bevel">
            <a:avLst/>
          </a:prstGeom>
          <a:solidFill>
            <a:srgbClr val="FF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a:ln>
                  <a:noFill/>
                </a:ln>
                <a:solidFill>
                  <a:srgbClr val="000000"/>
                </a:solidFill>
                <a:effectLst/>
                <a:uLnTx/>
                <a:uFillTx/>
                <a:latin typeface="Arial" charset="0"/>
              </a:rPr>
              <a:t>Thông tư 55/2015/TTLT-BTC-BKHCN: HD định mức XD, phân bổ dự toán và quyết toán KP đối với nhiệm vụ KH&amp;CN có SD NSNN</a:t>
            </a:r>
          </a:p>
        </p:txBody>
      </p:sp>
      <p:sp>
        <p:nvSpPr>
          <p:cNvPr id="5" name="Rectangle 4"/>
          <p:cNvSpPr/>
          <p:nvPr/>
        </p:nvSpPr>
        <p:spPr>
          <a:xfrm>
            <a:off x="76200" y="4842808"/>
            <a:ext cx="2743200" cy="1938992"/>
          </a:xfrm>
          <a:prstGeom prst="rect">
            <a:avLst/>
          </a:prstGeom>
          <a:solidFill>
            <a:srgbClr val="00FF00"/>
          </a:solidFill>
        </p:spPr>
        <p:txBody>
          <a:bodyPr wrap="square">
            <a:spAutoFit/>
          </a:bodyPr>
          <a:lstStyle/>
          <a:p>
            <a:r>
              <a:rPr lang="en-US" sz="2000" b="1">
                <a:solidFill>
                  <a:srgbClr val="000000"/>
                </a:solidFill>
                <a:latin typeface="Arial"/>
              </a:rPr>
              <a:t>a) Chủ nhiệm nhiệm vụ;</a:t>
            </a:r>
          </a:p>
          <a:p>
            <a:r>
              <a:rPr lang="en-US" sz="2000" b="1">
                <a:solidFill>
                  <a:srgbClr val="000000"/>
                </a:solidFill>
                <a:latin typeface="Arial"/>
              </a:rPr>
              <a:t>b) Thành viên thực hiện chính, thư ký khoa học;</a:t>
            </a:r>
          </a:p>
          <a:p>
            <a:r>
              <a:rPr lang="en-US" sz="2000" b="1">
                <a:solidFill>
                  <a:srgbClr val="000000"/>
                </a:solidFill>
                <a:latin typeface="Arial"/>
              </a:rPr>
              <a:t>c) Thành viên;</a:t>
            </a:r>
          </a:p>
        </p:txBody>
      </p:sp>
      <p:sp>
        <p:nvSpPr>
          <p:cNvPr id="6" name="Rounded Rectangle 5"/>
          <p:cNvSpPr/>
          <p:nvPr/>
        </p:nvSpPr>
        <p:spPr bwMode="auto">
          <a:xfrm>
            <a:off x="3581400" y="4842808"/>
            <a:ext cx="2362200" cy="1938992"/>
          </a:xfrm>
          <a:prstGeom prst="roundRect">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charset="0"/>
              </a:rPr>
              <a:t>Nội dung thực hiện</a:t>
            </a:r>
          </a:p>
        </p:txBody>
      </p:sp>
      <p:sp>
        <p:nvSpPr>
          <p:cNvPr id="7" name="Rounded Rectangle 6"/>
          <p:cNvSpPr/>
          <p:nvPr/>
        </p:nvSpPr>
        <p:spPr bwMode="auto">
          <a:xfrm>
            <a:off x="7162800" y="4842808"/>
            <a:ext cx="1828800" cy="1938992"/>
          </a:xfrm>
          <a:prstGeom prst="roundRect">
            <a:avLst/>
          </a:prstGeom>
          <a:solidFill>
            <a:srgbClr val="00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0000"/>
                </a:solidFill>
                <a:effectLst/>
                <a:uLnTx/>
                <a:uFillTx/>
                <a:latin typeface="Arial" charset="0"/>
              </a:rPr>
              <a:t>Ngày công</a:t>
            </a:r>
          </a:p>
        </p:txBody>
      </p:sp>
      <p:sp>
        <p:nvSpPr>
          <p:cNvPr id="8" name="Right Arrow 7"/>
          <p:cNvSpPr/>
          <p:nvPr/>
        </p:nvSpPr>
        <p:spPr bwMode="auto">
          <a:xfrm>
            <a:off x="2819400" y="5528608"/>
            <a:ext cx="762000" cy="609600"/>
          </a:xfrm>
          <a:prstGeom prst="rightArrow">
            <a:avLst/>
          </a:prstGeom>
          <a:solidFill>
            <a:srgbClr val="00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9" name="Right Arrow 8"/>
          <p:cNvSpPr/>
          <p:nvPr/>
        </p:nvSpPr>
        <p:spPr bwMode="auto">
          <a:xfrm>
            <a:off x="5943600" y="5528608"/>
            <a:ext cx="914400" cy="838200"/>
          </a:xfrm>
          <a:prstGeom prst="rightArrow">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Tree>
    <p:extLst>
      <p:ext uri="{BB962C8B-B14F-4D97-AF65-F5344CB8AC3E}">
        <p14:creationId xmlns:p14="http://schemas.microsoft.com/office/powerpoint/2010/main" val="56378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15875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5400" y="5334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894287291"/>
              </p:ext>
            </p:extLst>
          </p:nvPr>
        </p:nvGraphicFramePr>
        <p:xfrm>
          <a:off x="228600" y="914400"/>
          <a:ext cx="8610600" cy="2133600"/>
        </p:xfrm>
        <a:graphic>
          <a:graphicData uri="http://schemas.openxmlformats.org/drawingml/2006/table">
            <a:tbl>
              <a:tblPr firstRow="1" firstCol="1" lastRow="1" lastCol="1" bandRow="1" bandCol="1"/>
              <a:tblGrid>
                <a:gridCol w="5170872"/>
                <a:gridCol w="860800"/>
                <a:gridCol w="2578928"/>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124200"/>
            <a:ext cx="2667000" cy="584775"/>
          </a:xfrm>
          <a:prstGeom prst="rect">
            <a:avLst/>
          </a:prstGeom>
          <a:solidFill>
            <a:srgbClr val="00FFFF"/>
          </a:solidFill>
          <a:ln>
            <a:solidFill>
              <a:srgbClr val="FF0000"/>
            </a:solidFill>
          </a:ln>
        </p:spPr>
        <p:txBody>
          <a:bodyPr wrap="square">
            <a:spAutoFit/>
          </a:bodyPr>
          <a:lstStyle/>
          <a:p>
            <a:pPr algn="ctr"/>
            <a:r>
              <a:rPr lang="en-US" sz="1600"/>
              <a:t>các viện/trung tâm chuyên nghiên cứu của trường</a:t>
            </a:r>
          </a:p>
        </p:txBody>
      </p:sp>
      <p:sp>
        <p:nvSpPr>
          <p:cNvPr id="8" name="Rectangle 7"/>
          <p:cNvSpPr/>
          <p:nvPr/>
        </p:nvSpPr>
        <p:spPr>
          <a:xfrm>
            <a:off x="304800" y="4840069"/>
            <a:ext cx="2667000" cy="646331"/>
          </a:xfrm>
          <a:prstGeom prst="rect">
            <a:avLst/>
          </a:prstGeom>
          <a:solidFill>
            <a:srgbClr val="99FF99"/>
          </a:solidFill>
          <a:ln>
            <a:solidFill>
              <a:srgbClr val="FF0000"/>
            </a:solidFill>
          </a:ln>
        </p:spPr>
        <p:txBody>
          <a:bodyPr wrap="square">
            <a:spAutoFit/>
          </a:bodyPr>
          <a:lstStyle/>
          <a:p>
            <a:r>
              <a:rPr lang="en-US" smtClean="0"/>
              <a:t>Các khoa, bộ môn, đơn vị trực thuộc CSGD ĐH</a:t>
            </a:r>
            <a:endParaRPr lang="en-US"/>
          </a:p>
        </p:txBody>
      </p:sp>
      <p:sp>
        <p:nvSpPr>
          <p:cNvPr id="9" name="Right Arrow 8"/>
          <p:cNvSpPr/>
          <p:nvPr/>
        </p:nvSpPr>
        <p:spPr>
          <a:xfrm>
            <a:off x="3200400" y="2971800"/>
            <a:ext cx="4953000" cy="9144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Tính như đối với các tổ chức NC&amp;PT</a:t>
            </a:r>
            <a:endParaRPr lang="en-US">
              <a:solidFill>
                <a:schemeClr val="tx1"/>
              </a:solidFill>
            </a:endParaRPr>
          </a:p>
        </p:txBody>
      </p:sp>
      <p:sp>
        <p:nvSpPr>
          <p:cNvPr id="11" name="Rectangle 10"/>
          <p:cNvSpPr/>
          <p:nvPr/>
        </p:nvSpPr>
        <p:spPr>
          <a:xfrm>
            <a:off x="2971800" y="4044077"/>
            <a:ext cx="6019800" cy="2308324"/>
          </a:xfrm>
          <a:prstGeom prst="rect">
            <a:avLst/>
          </a:prstGeom>
          <a:solidFill>
            <a:srgbClr val="FFFF00"/>
          </a:solidFill>
        </p:spPr>
        <p:txBody>
          <a:bodyPr wrap="square">
            <a:spAutoFit/>
          </a:bodyPr>
          <a:lstStyle/>
          <a:p>
            <a:r>
              <a:rPr lang="pt-BR"/>
              <a:t>C</a:t>
            </a:r>
            <a:r>
              <a:rPr lang="pt-BR" smtClean="0"/>
              <a:t>hỉ </a:t>
            </a:r>
            <a:r>
              <a:rPr lang="pt-BR"/>
              <a:t>tính các chi phí thực hiện đề tài nghiên cứu của giảng viên, nghiên cứu sinh cấp tiến </a:t>
            </a:r>
            <a:r>
              <a:rPr lang="pt-BR" smtClean="0"/>
              <a:t>sĩ, bao </a:t>
            </a:r>
            <a:r>
              <a:rPr lang="pt-BR"/>
              <a:t>gồm cả các chi phí cho thực hiện các nhiệm vụ nghiên cứu do Nhà nước cấp, thực hiện theo hợp đồng với cơ quan ngoài, nhận từ các dự án của nước ngoài, tổ chức quốc tế</a:t>
            </a:r>
            <a:r>
              <a:rPr lang="pt-BR" u="sng"/>
              <a:t>,  </a:t>
            </a:r>
            <a:endParaRPr lang="pt-BR" u="sng" smtClean="0"/>
          </a:p>
          <a:p>
            <a:r>
              <a:rPr lang="pt-BR" smtClean="0">
                <a:solidFill>
                  <a:srgbClr val="FF0000"/>
                </a:solidFill>
              </a:rPr>
              <a:t>Không </a:t>
            </a:r>
            <a:r>
              <a:rPr lang="pt-BR">
                <a:solidFill>
                  <a:srgbClr val="FF0000"/>
                </a:solidFill>
              </a:rPr>
              <a:t>tính chi phí cho công tác giảng dạy, đào tạo sinh viên, xây dựng trường sở,.... . Chi phí cho thư viện nhà trường, xây dựng trung tâm máy tính phục vụ đào </a:t>
            </a:r>
            <a:r>
              <a:rPr lang="pt-BR" smtClean="0">
                <a:solidFill>
                  <a:srgbClr val="FF0000"/>
                </a:solidFill>
              </a:rPr>
              <a:t>tạo</a:t>
            </a:r>
            <a:r>
              <a:rPr lang="pt-BR" smtClean="0"/>
              <a:t>.</a:t>
            </a:r>
            <a:endParaRPr lang="en-US"/>
          </a:p>
        </p:txBody>
      </p:sp>
      <p:sp>
        <p:nvSpPr>
          <p:cNvPr id="5" name="Rounded Rectangle 4"/>
          <p:cNvSpPr/>
          <p:nvPr/>
        </p:nvSpPr>
        <p:spPr>
          <a:xfrm>
            <a:off x="7239000" y="6352401"/>
            <a:ext cx="1143000" cy="5055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smtClean="0">
                <a:solidFill>
                  <a:srgbClr val="FF0000"/>
                </a:solidFill>
              </a:rPr>
              <a:t>Trang 50</a:t>
            </a:r>
            <a:endParaRPr lang="en-GB" b="1">
              <a:solidFill>
                <a:srgbClr val="FF0000"/>
              </a:solidFill>
            </a:endParaRPr>
          </a:p>
        </p:txBody>
      </p:sp>
    </p:spTree>
    <p:extLst>
      <p:ext uri="{BB962C8B-B14F-4D97-AF65-F5344CB8AC3E}">
        <p14:creationId xmlns:p14="http://schemas.microsoft.com/office/powerpoint/2010/main" val="70316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name="Slide3">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0"/>
            <a:ext cx="470681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762000" y="1066800"/>
            <a:ext cx="2209800" cy="3352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rPr>
              <a:t>Lập Danh sách các đơn vị điều tra</a:t>
            </a:r>
            <a:endParaRPr lang="en-US" sz="4000" b="1">
              <a:solidFill>
                <a:schemeClr val="tx1"/>
              </a:solidFill>
            </a:endParaRPr>
          </a:p>
        </p:txBody>
      </p:sp>
      <p:sp>
        <p:nvSpPr>
          <p:cNvPr id="3" name="Down Arrow 2"/>
          <p:cNvSpPr/>
          <p:nvPr/>
        </p:nvSpPr>
        <p:spPr>
          <a:xfrm>
            <a:off x="0" y="0"/>
            <a:ext cx="3581400" cy="1066800"/>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Việc cần làm trước hết</a:t>
            </a:r>
            <a:endParaRPr lang="en-US"/>
          </a:p>
        </p:txBody>
      </p:sp>
      <p:sp>
        <p:nvSpPr>
          <p:cNvPr id="5" name="Striped Right Arrow 4"/>
          <p:cNvSpPr/>
          <p:nvPr/>
        </p:nvSpPr>
        <p:spPr>
          <a:xfrm rot="9260650">
            <a:off x="2871943" y="1357397"/>
            <a:ext cx="1711314" cy="120413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err="1" smtClean="0">
                <a:solidFill>
                  <a:srgbClr val="FF0000"/>
                </a:solidFill>
              </a:rPr>
              <a:t>Đơn</a:t>
            </a:r>
            <a:r>
              <a:rPr lang="en-US" b="1" dirty="0" smtClean="0">
                <a:solidFill>
                  <a:srgbClr val="FF0000"/>
                </a:solidFill>
              </a:rPr>
              <a:t> </a:t>
            </a:r>
            <a:r>
              <a:rPr lang="en-US" b="1" dirty="0" err="1" smtClean="0">
                <a:solidFill>
                  <a:srgbClr val="FF0000"/>
                </a:solidFill>
              </a:rPr>
              <a:t>vị</a:t>
            </a:r>
            <a:r>
              <a:rPr lang="en-US" b="1" dirty="0" smtClean="0">
                <a:solidFill>
                  <a:srgbClr val="FF0000"/>
                </a:solidFill>
              </a:rPr>
              <a:t> </a:t>
            </a:r>
            <a:r>
              <a:rPr lang="en-US" b="1" dirty="0" err="1" smtClean="0">
                <a:solidFill>
                  <a:srgbClr val="FF0000"/>
                </a:solidFill>
              </a:rPr>
              <a:t>bắt</a:t>
            </a:r>
            <a:r>
              <a:rPr lang="en-US" b="1" dirty="0" smtClean="0">
                <a:solidFill>
                  <a:srgbClr val="FF0000"/>
                </a:solidFill>
              </a:rPr>
              <a:t> </a:t>
            </a:r>
            <a:r>
              <a:rPr lang="en-US" b="1" dirty="0" err="1" smtClean="0">
                <a:solidFill>
                  <a:srgbClr val="FF0000"/>
                </a:solidFill>
              </a:rPr>
              <a:t>buộc</a:t>
            </a:r>
            <a:endParaRPr lang="en-US" b="1" dirty="0">
              <a:solidFill>
                <a:srgbClr val="FF0000"/>
              </a:solidFill>
            </a:endParaRPr>
          </a:p>
        </p:txBody>
      </p:sp>
      <p:sp>
        <p:nvSpPr>
          <p:cNvPr id="6" name="Left Arrow 5"/>
          <p:cNvSpPr/>
          <p:nvPr/>
        </p:nvSpPr>
        <p:spPr>
          <a:xfrm>
            <a:off x="2971799" y="3270738"/>
            <a:ext cx="3200399" cy="990600"/>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Đơn vị có hđ NC&amp;PT</a:t>
            </a:r>
            <a:endParaRPr lang="en-US" b="1">
              <a:solidFill>
                <a:schemeClr val="tx1"/>
              </a:solidFill>
            </a:endParaRPr>
          </a:p>
        </p:txBody>
      </p:sp>
      <p:sp>
        <p:nvSpPr>
          <p:cNvPr id="8" name="Rounded Rectangle 7"/>
          <p:cNvSpPr/>
          <p:nvPr/>
        </p:nvSpPr>
        <p:spPr>
          <a:xfrm>
            <a:off x="4267200" y="4419600"/>
            <a:ext cx="2505806" cy="457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Bảo tàng nghệ thuật, VH</a:t>
            </a:r>
            <a:endParaRPr lang="en-US">
              <a:solidFill>
                <a:schemeClr val="tx1"/>
              </a:solidFill>
            </a:endParaRPr>
          </a:p>
        </p:txBody>
      </p:sp>
      <p:sp>
        <p:nvSpPr>
          <p:cNvPr id="10" name="Rounded Rectangle 9"/>
          <p:cNvSpPr/>
          <p:nvPr/>
        </p:nvSpPr>
        <p:spPr>
          <a:xfrm>
            <a:off x="4419600" y="4953000"/>
            <a:ext cx="2505806" cy="457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Bệnh viện…</a:t>
            </a:r>
            <a:endParaRPr lang="en-US">
              <a:solidFill>
                <a:schemeClr val="tx1"/>
              </a:solidFill>
            </a:endParaRPr>
          </a:p>
        </p:txBody>
      </p:sp>
      <p:sp>
        <p:nvSpPr>
          <p:cNvPr id="11" name="Rounded Rectangle 10"/>
          <p:cNvSpPr/>
          <p:nvPr/>
        </p:nvSpPr>
        <p:spPr>
          <a:xfrm>
            <a:off x="5257800" y="6019800"/>
            <a:ext cx="2505806" cy="6096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Các tổ chức chính trị, xã hội, nghề nghiệp,…</a:t>
            </a:r>
            <a:endParaRPr lang="en-US">
              <a:solidFill>
                <a:schemeClr val="tx1"/>
              </a:solidFill>
            </a:endParaRPr>
          </a:p>
        </p:txBody>
      </p:sp>
      <p:sp>
        <p:nvSpPr>
          <p:cNvPr id="12" name="Rounded Rectangle 11"/>
          <p:cNvSpPr/>
          <p:nvPr/>
        </p:nvSpPr>
        <p:spPr>
          <a:xfrm>
            <a:off x="4656994" y="5486400"/>
            <a:ext cx="2505806" cy="457200"/>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Trường chính trị</a:t>
            </a: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1+#ppt_w/2"/>
                                          </p:val>
                                        </p:tav>
                                        <p:tav tm="100000">
                                          <p:val>
                                            <p:strVal val="#ppt_x"/>
                                          </p:val>
                                        </p:tav>
                                      </p:tavLst>
                                    </p:anim>
                                    <p:anim calcmode="lin" valueType="num">
                                      <p:cBhvr additive="base">
                                        <p:cTn id="19" dur="500" fill="hold"/>
                                        <p:tgtEl>
                                          <p:spTgt spid="1026"/>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8" y="3547646"/>
            <a:ext cx="9177867" cy="338554"/>
          </a:xfrm>
          <a:prstGeom prst="rect">
            <a:avLst/>
          </a:prstGeom>
        </p:spPr>
        <p:txBody>
          <a:bodyPr wrap="square">
            <a:spAutoFit/>
          </a:bodyPr>
          <a:lstStyle/>
          <a:p>
            <a:r>
              <a:rPr lang="en-US" sz="1600" b="1"/>
              <a:t>3. Chi phí cho hoạt động nghiên cứu và phát triển chia theo lĩnh vực nghiên cứu</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812641802"/>
              </p:ext>
            </p:extLst>
          </p:nvPr>
        </p:nvGraphicFramePr>
        <p:xfrm>
          <a:off x="152400" y="4066032"/>
          <a:ext cx="8610600" cy="1877568"/>
        </p:xfrm>
        <a:graphic>
          <a:graphicData uri="http://schemas.openxmlformats.org/drawingml/2006/table">
            <a:tbl>
              <a:tblPr firstRow="1" firstCol="1" lastRow="1" lastCol="1" bandRow="1" bandCol="1"/>
              <a:tblGrid>
                <a:gridCol w="5169804"/>
                <a:gridCol w="857616"/>
                <a:gridCol w="2583180"/>
              </a:tblGrid>
              <a:tr h="228435">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3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25400" y="304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1978654911"/>
              </p:ext>
            </p:extLst>
          </p:nvPr>
        </p:nvGraphicFramePr>
        <p:xfrm>
          <a:off x="228600" y="764977"/>
          <a:ext cx="8610600" cy="2438400"/>
        </p:xfrm>
        <a:graphic>
          <a:graphicData uri="http://schemas.openxmlformats.org/drawingml/2006/table">
            <a:tbl>
              <a:tblPr firstRow="1" firstCol="1" lastRow="1" lastCol="1" bandRow="1" bandCol="1"/>
              <a:tblGrid>
                <a:gridCol w="5171526"/>
                <a:gridCol w="855894"/>
                <a:gridCol w="2583180"/>
              </a:tblGrid>
              <a:tr h="198120">
                <a:tc>
                  <a:txBody>
                    <a:bodyPr/>
                    <a:lstStyle/>
                    <a:p>
                      <a:pPr algn="just">
                        <a:spcBef>
                          <a:spcPts val="200"/>
                        </a:spcBef>
                        <a:spcAft>
                          <a:spcPts val="200"/>
                        </a:spcAft>
                      </a:pPr>
                      <a:r>
                        <a:rPr lang="en-US" sz="1600" b="1">
                          <a:solidFill>
                            <a:srgbClr val="000000"/>
                          </a:solidFill>
                          <a:effectLst/>
                          <a:latin typeface="Times New Roman"/>
                          <a:ea typeface="Times New Roman"/>
                        </a:rPr>
                        <a:t>Loại chi</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Mã số</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Chi phí</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1. Chi đầu tư phát triển KH&amp;CN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01</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b="1">
                          <a:solidFill>
                            <a:srgbClr val="000000"/>
                          </a:solidFill>
                          <a:effectLst/>
                          <a:latin typeface="Times New Roman"/>
                          <a:ea typeface="Times New Roman"/>
                        </a:rPr>
                        <a:t>2. Chi thực hiện nhiệm vụ KH&amp;CN (02=03+…+07)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02</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quốc gia</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03</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bộ</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04</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tỉnh</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05</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cấp cơ sở</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06</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600">
                          <a:solidFill>
                            <a:srgbClr val="000000"/>
                          </a:solidFill>
                          <a:effectLst/>
                          <a:latin typeface="Times New Roman"/>
                          <a:ea typeface="Times New Roman"/>
                        </a:rPr>
                        <a:t>   - Nhiệm vụ KH&amp;CN khác</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07</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600" b="1">
                          <a:solidFill>
                            <a:srgbClr val="000000"/>
                          </a:solidFill>
                          <a:effectLst/>
                          <a:latin typeface="Times New Roman"/>
                          <a:ea typeface="Times New Roman"/>
                        </a:rPr>
                        <a:t>3. Chi </a:t>
                      </a:r>
                      <a:r>
                        <a:rPr lang="en-US" sz="1600" b="1" smtClean="0">
                          <a:solidFill>
                            <a:srgbClr val="000000"/>
                          </a:solidFill>
                          <a:effectLst/>
                          <a:latin typeface="Times New Roman"/>
                          <a:ea typeface="Times New Roman"/>
                        </a:rPr>
                        <a:t>khác cho nghiên</a:t>
                      </a:r>
                      <a:r>
                        <a:rPr lang="en-US" sz="1600" b="1" baseline="0" smtClean="0">
                          <a:solidFill>
                            <a:srgbClr val="000000"/>
                          </a:solidFill>
                          <a:effectLst/>
                          <a:latin typeface="Times New Roman"/>
                          <a:ea typeface="Times New Roman"/>
                        </a:rPr>
                        <a:t> cứu và phát triển</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effectLst/>
                          <a:latin typeface="Times New Roman"/>
                          <a:ea typeface="Times New Roman"/>
                        </a:rPr>
                        <a:t>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600" b="1">
                          <a:solidFill>
                            <a:srgbClr val="000000"/>
                          </a:solidFill>
                          <a:effectLst/>
                          <a:latin typeface="Times New Roman"/>
                          <a:ea typeface="Times New Roman"/>
                        </a:rPr>
                        <a:t>Tổng số (09= 01 +02 +08)</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09</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600" b="1">
                          <a:solidFill>
                            <a:srgbClr val="000000"/>
                          </a:solidFill>
                          <a:effectLst/>
                          <a:latin typeface="Times New Roman"/>
                          <a:ea typeface="Times New Roman"/>
                        </a:rPr>
                        <a:t> </a:t>
                      </a:r>
                      <a:endParaRPr lang="en-US" sz="2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227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Trường</a:t>
            </a:r>
            <a:r>
              <a:rPr kumimoji="0" lang="en-US" altLang="en-US" sz="1200" b="1" i="0" u="none" strike="noStrike" cap="none" normalizeH="0" dirty="0" smtClean="0">
                <a:ln>
                  <a:noFill/>
                </a:ln>
                <a:solidFill>
                  <a:srgbClr val="000000"/>
                </a:solidFill>
                <a:effectLst/>
                <a:latin typeface="Arial" pitchFamily="34" charset="0"/>
                <a:cs typeface="Arial" pitchFamily="34" charset="0"/>
              </a:rPr>
              <a:t> Cao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đẳng</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smtClean="0">
                <a:ln>
                  <a:noFill/>
                </a:ln>
                <a:solidFill>
                  <a:srgbClr val="000000"/>
                </a:solidFill>
                <a:effectLst/>
                <a:latin typeface="Arial" pitchFamily="34" charset="0"/>
                <a:cs typeface="Arial" pitchFamily="34" charset="0"/>
              </a:rPr>
              <a:t>X</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4064228013"/>
              </p:ext>
            </p:extLst>
          </p:nvPr>
        </p:nvGraphicFramePr>
        <p:xfrm>
          <a:off x="228600" y="6858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smtClean="0">
                          <a:solidFill>
                            <a:srgbClr val="000000"/>
                          </a:solidFill>
                          <a:effectLst/>
                          <a:latin typeface="Times New Roman"/>
                          <a:ea typeface="Times New Roman"/>
                        </a:rPr>
                        <a:t>983,775</a:t>
                      </a:r>
                      <a:r>
                        <a:rPr lang="fr-FR" sz="1200" b="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983,775</a:t>
                      </a:r>
                      <a:endParaRPr lang="en-US" sz="12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983,775</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590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2915455848"/>
              </p:ext>
            </p:extLst>
          </p:nvPr>
        </p:nvGraphicFramePr>
        <p:xfrm>
          <a:off x="76200" y="2895600"/>
          <a:ext cx="7086600" cy="213360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 Chi đầu tư phát triển KH&amp;CN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2. 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983,775 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983,775 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a:solidFill>
                            <a:srgbClr val="000000"/>
                          </a:solidFill>
                          <a:effectLst/>
                          <a:latin typeface="Times New Roman"/>
                          <a:ea typeface="Times New Roman"/>
                        </a:rPr>
                        <a:t>3. Chi cho hoạt động của cơ quan và chi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(09= 01 +02 +08)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1" smtClean="0">
                          <a:solidFill>
                            <a:srgbClr val="000000"/>
                          </a:solidFill>
                          <a:effectLst/>
                          <a:latin typeface="Times New Roman"/>
                          <a:ea typeface="Times New Roman"/>
                        </a:rPr>
                        <a:t>983,775</a:t>
                      </a: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3678880954"/>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983,775 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983,775 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391400" y="2590800"/>
            <a:ext cx="1295400" cy="838200"/>
          </a:xfrm>
          <a:prstGeom prst="wedgeRoundRectCallout">
            <a:avLst>
              <a:gd name="adj1" fmla="val -126172"/>
              <a:gd name="adj2" fmla="val 12292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tỉnh/tp:</a:t>
            </a:r>
          </a:p>
          <a:p>
            <a:pPr algn="ctr"/>
            <a:r>
              <a:rPr lang="en-US">
                <a:solidFill>
                  <a:schemeClr val="tx1"/>
                </a:solidFill>
              </a:rPr>
              <a:t>01</a:t>
            </a:r>
          </a:p>
        </p:txBody>
      </p:sp>
      <p:sp>
        <p:nvSpPr>
          <p:cNvPr id="12" name="Rounded Rectangular Callout 11"/>
          <p:cNvSpPr/>
          <p:nvPr/>
        </p:nvSpPr>
        <p:spPr>
          <a:xfrm>
            <a:off x="7562069" y="4154948"/>
            <a:ext cx="1295400" cy="838200"/>
          </a:xfrm>
          <a:prstGeom prst="wedgeRoundRectCallout">
            <a:avLst>
              <a:gd name="adj1" fmla="val -127258"/>
              <a:gd name="adj2" fmla="val -33164"/>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cơ sở:</a:t>
            </a:r>
          </a:p>
          <a:p>
            <a:pPr algn="ctr"/>
            <a:r>
              <a:rPr lang="en-US">
                <a:solidFill>
                  <a:schemeClr val="tx1"/>
                </a:solidFill>
              </a:rPr>
              <a:t>18</a:t>
            </a:r>
          </a:p>
        </p:txBody>
      </p:sp>
      <p:sp>
        <p:nvSpPr>
          <p:cNvPr id="9" name="Rounded Rectangle 8"/>
          <p:cNvSpPr/>
          <p:nvPr/>
        </p:nvSpPr>
        <p:spPr>
          <a:xfrm>
            <a:off x="6172200" y="3859967"/>
            <a:ext cx="3048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0000"/>
                </a:solidFill>
              </a:rPr>
              <a:t>?</a:t>
            </a:r>
            <a:endParaRPr lang="en-US">
              <a:solidFill>
                <a:srgbClr val="FF0000"/>
              </a:solidFill>
            </a:endParaRPr>
          </a:p>
        </p:txBody>
      </p:sp>
      <p:sp>
        <p:nvSpPr>
          <p:cNvPr id="10" name="Rounded Rectangle 9"/>
          <p:cNvSpPr/>
          <p:nvPr/>
        </p:nvSpPr>
        <p:spPr>
          <a:xfrm>
            <a:off x="5715000" y="4154948"/>
            <a:ext cx="990600" cy="209550"/>
          </a:xfrm>
          <a:prstGeom prst="roundRect">
            <a:avLst/>
          </a:prstGeom>
          <a:noFill/>
          <a:ln w="508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12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par>
                                <p:cTn id="20" presetID="2" presetClass="entr" presetSubtype="3"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Trường</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Đại</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học</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smtClean="0">
                <a:ln>
                  <a:noFill/>
                </a:ln>
                <a:solidFill>
                  <a:srgbClr val="000000"/>
                </a:solidFill>
                <a:effectLst/>
                <a:latin typeface="Arial" pitchFamily="34" charset="0"/>
                <a:cs typeface="Arial" pitchFamily="34" charset="0"/>
              </a:rPr>
              <a: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167641609"/>
              </p:ext>
            </p:extLst>
          </p:nvPr>
        </p:nvGraphicFramePr>
        <p:xfrm>
          <a:off x="228600" y="6858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smtClean="0">
                          <a:solidFill>
                            <a:srgbClr val="000000"/>
                          </a:solidFill>
                          <a:effectLst/>
                          <a:latin typeface="Times New Roman"/>
                          <a:ea typeface="Times New Roman"/>
                        </a:rPr>
                        <a:t>3745,4</a:t>
                      </a:r>
                      <a:r>
                        <a:rPr lang="fr-FR" sz="1200" b="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eaLnBrk="1" fontAlgn="auto" latinLnBrk="0" hangingPunct="1">
                        <a:lnSpc>
                          <a:spcPct val="100000"/>
                        </a:lnSpc>
                        <a:spcBef>
                          <a:spcPts val="200"/>
                        </a:spcBef>
                        <a:spcAft>
                          <a:spcPts val="200"/>
                        </a:spcAft>
                        <a:buClrTx/>
                        <a:buSzTx/>
                        <a:buFontTx/>
                        <a:buNone/>
                        <a:tabLst/>
                        <a:defRPr/>
                      </a:pPr>
                      <a:r>
                        <a:rPr lang="fr-FR" sz="1200" b="0">
                          <a:solidFill>
                            <a:srgbClr val="000000"/>
                          </a:solidFill>
                          <a:effectLst/>
                          <a:latin typeface="Times New Roman"/>
                          <a:ea typeface="Times New Roman"/>
                        </a:rPr>
                        <a:t> </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3745,4 </a:t>
                      </a:r>
                      <a:endParaRPr kumimoji="0" lang="en-US" sz="2000" b="0" i="0" u="none" strike="noStrike" kern="0" cap="none" spc="0" normalizeH="0" baseline="0" noProof="0">
                        <a:ln>
                          <a:noFill/>
                        </a:ln>
                        <a:solidFill>
                          <a:prstClr val="black"/>
                        </a:solidFill>
                        <a:effectLst/>
                        <a:uLnTx/>
                        <a:uFillTx/>
                        <a:latin typeface="Times New Roman"/>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r>
                        <a:rPr lang="fr-FR" sz="1200" smtClean="0">
                          <a:solidFill>
                            <a:srgbClr val="000000"/>
                          </a:solidFill>
                          <a:effectLst/>
                          <a:latin typeface="Times New Roman"/>
                          <a:ea typeface="Times New Roman"/>
                        </a:rPr>
                        <a:t>596,4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4341,4</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590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3236958371"/>
              </p:ext>
            </p:extLst>
          </p:nvPr>
        </p:nvGraphicFramePr>
        <p:xfrm>
          <a:off x="76200" y="2895600"/>
          <a:ext cx="7086600" cy="213360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 Chi đầu tư phát triển KH&amp;CN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2. 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4033,8 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2290,8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r>
                        <a:rPr lang="en-US" sz="1400" smtClean="0">
                          <a:solidFill>
                            <a:srgbClr val="000000"/>
                          </a:solidFill>
                          <a:effectLst/>
                          <a:latin typeface="Times New Roman"/>
                          <a:ea typeface="Times New Roman"/>
                        </a:rPr>
                        <a:t>641,9</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1101,1 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a:solidFill>
                            <a:srgbClr val="000000"/>
                          </a:solidFill>
                          <a:effectLst/>
                          <a:latin typeface="Times New Roman"/>
                          <a:ea typeface="Times New Roman"/>
                        </a:rPr>
                        <a:t>3. Chi cho hoạt động của cơ quan và chi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a:solidFill>
                            <a:srgbClr val="000000"/>
                          </a:solidFill>
                          <a:effectLst/>
                          <a:latin typeface="Times New Roman"/>
                          <a:ea typeface="Times New Roman"/>
                        </a:rPr>
                        <a:t> </a:t>
                      </a:r>
                      <a:r>
                        <a:rPr lang="en-US" sz="1400" b="1" smtClean="0">
                          <a:solidFill>
                            <a:srgbClr val="000000"/>
                          </a:solidFill>
                          <a:effectLst/>
                          <a:latin typeface="Times New Roman"/>
                          <a:ea typeface="Times New Roman"/>
                        </a:rPr>
                        <a:t>307,6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(09= 01 +02 +08)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kumimoji="0" lang="fr-FR" sz="1200" b="1" i="0" u="none" strike="noStrike" kern="0" cap="none" spc="0" normalizeH="0" baseline="0" noProof="0" smtClean="0">
                          <a:ln>
                            <a:noFill/>
                          </a:ln>
                          <a:solidFill>
                            <a:srgbClr val="000000"/>
                          </a:solidFill>
                          <a:effectLst/>
                          <a:uLnTx/>
                          <a:uFillTx/>
                          <a:latin typeface="Times New Roman"/>
                          <a:ea typeface="Times New Roman"/>
                          <a:cs typeface="+mn-cs"/>
                        </a:rPr>
                        <a:t>4341,4</a:t>
                      </a: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3457645001"/>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2524,4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1200" b="1">
                          <a:solidFill>
                            <a:srgbClr val="000000"/>
                          </a:solidFill>
                          <a:effectLst/>
                          <a:latin typeface="Times New Roman"/>
                          <a:ea typeface="Times New Roman"/>
                        </a:rPr>
                        <a:t> </a:t>
                      </a:r>
                      <a:r>
                        <a:rPr lang="fr-FR" sz="1200" b="1" smtClean="0">
                          <a:solidFill>
                            <a:srgbClr val="000000"/>
                          </a:solidFill>
                          <a:effectLst/>
                          <a:latin typeface="Times New Roman"/>
                          <a:ea typeface="Times New Roman"/>
                        </a:rPr>
                        <a:t>826,4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990,6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kumimoji="0" lang="fr-FR" sz="1200" b="1" i="0" u="none" strike="noStrike" kern="0" cap="none" spc="0" normalizeH="0" baseline="0" noProof="0" smtClean="0">
                          <a:ln>
                            <a:noFill/>
                          </a:ln>
                          <a:solidFill>
                            <a:srgbClr val="000000"/>
                          </a:solidFill>
                          <a:effectLst/>
                          <a:uLnTx/>
                          <a:uFillTx/>
                          <a:latin typeface="Times New Roman"/>
                          <a:ea typeface="Times New Roman"/>
                          <a:cs typeface="+mn-cs"/>
                        </a:rPr>
                        <a:t>4341,4</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696200" y="3541252"/>
            <a:ext cx="1295400" cy="838200"/>
          </a:xfrm>
          <a:prstGeom prst="wedgeRoundRectCallout">
            <a:avLst>
              <a:gd name="adj1" fmla="val -134860"/>
              <a:gd name="adj2" fmla="val -1302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tỉnh/tp:</a:t>
            </a:r>
          </a:p>
          <a:p>
            <a:pPr algn="ctr"/>
            <a:r>
              <a:rPr lang="en-US" smtClean="0">
                <a:solidFill>
                  <a:schemeClr val="tx1"/>
                </a:solidFill>
              </a:rPr>
              <a:t>05</a:t>
            </a:r>
            <a:endParaRPr lang="en-US">
              <a:solidFill>
                <a:schemeClr val="tx1"/>
              </a:solidFill>
            </a:endParaRPr>
          </a:p>
        </p:txBody>
      </p:sp>
      <p:sp>
        <p:nvSpPr>
          <p:cNvPr id="12" name="Rounded Rectangular Callout 11"/>
          <p:cNvSpPr/>
          <p:nvPr/>
        </p:nvSpPr>
        <p:spPr>
          <a:xfrm>
            <a:off x="7562069" y="4572000"/>
            <a:ext cx="1295400" cy="838200"/>
          </a:xfrm>
          <a:prstGeom prst="wedgeRoundRectCallout">
            <a:avLst>
              <a:gd name="adj1" fmla="val -128344"/>
              <a:gd name="adj2" fmla="val -83514"/>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cơ sở:</a:t>
            </a:r>
          </a:p>
          <a:p>
            <a:pPr algn="ctr"/>
            <a:r>
              <a:rPr lang="en-US" smtClean="0">
                <a:solidFill>
                  <a:schemeClr val="tx1"/>
                </a:solidFill>
              </a:rPr>
              <a:t>130</a:t>
            </a:r>
            <a:endParaRPr lang="en-US">
              <a:solidFill>
                <a:schemeClr val="tx1"/>
              </a:solidFill>
            </a:endParaRPr>
          </a:p>
        </p:txBody>
      </p:sp>
      <p:sp>
        <p:nvSpPr>
          <p:cNvPr id="13" name="Rounded Rectangular Callout 12"/>
          <p:cNvSpPr/>
          <p:nvPr/>
        </p:nvSpPr>
        <p:spPr>
          <a:xfrm>
            <a:off x="7543800" y="2209800"/>
            <a:ext cx="1295400" cy="1143000"/>
          </a:xfrm>
          <a:prstGeom prst="wedgeRoundRectCallout">
            <a:avLst>
              <a:gd name="adj1" fmla="val -122914"/>
              <a:gd name="adj2" fmla="val 73130"/>
              <a:gd name="adj3" fmla="val 16667"/>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QG (nhà nước):</a:t>
            </a:r>
            <a:endParaRPr lang="en-US">
              <a:solidFill>
                <a:schemeClr val="tx1"/>
              </a:solidFill>
            </a:endParaRPr>
          </a:p>
          <a:p>
            <a:pPr algn="ctr"/>
            <a:r>
              <a:rPr lang="en-US" smtClean="0">
                <a:solidFill>
                  <a:schemeClr val="tx1"/>
                </a:solidFill>
              </a:rPr>
              <a:t>06</a:t>
            </a:r>
            <a:endParaRPr lang="en-US">
              <a:solidFill>
                <a:schemeClr val="tx1"/>
              </a:solidFill>
            </a:endParaRPr>
          </a:p>
        </p:txBody>
      </p:sp>
    </p:spTree>
    <p:extLst>
      <p:ext uri="{BB962C8B-B14F-4D97-AF65-F5344CB8AC3E}">
        <p14:creationId xmlns:p14="http://schemas.microsoft.com/office/powerpoint/2010/main" val="361545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76200" y="0"/>
            <a:ext cx="8839200" cy="298450"/>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600" b="1" i="0" u="none" strike="noStrike" cap="none" normalizeH="0" baseline="0" smtClean="0">
                <a:ln>
                  <a:noFill/>
                </a:ln>
                <a:solidFill>
                  <a:srgbClr val="000000"/>
                </a:solidFill>
                <a:effectLst/>
                <a:latin typeface="Arial" pitchFamily="34" charset="0"/>
                <a:cs typeface="Arial" pitchFamily="34" charset="0"/>
              </a:rPr>
              <a:t>PHẦN IV: HOẠT ĐỘNG NGHIÊN CỨU KHOA HỌC VÀ PHÁT TRIỂN CÔNG NGHỆ</a:t>
            </a:r>
            <a:endParaRPr kumimoji="0" lang="en-US" alt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76200" y="381000"/>
            <a:ext cx="8839200" cy="307777"/>
          </a:xfrm>
          <a:prstGeom prst="rect">
            <a:avLst/>
          </a:prstGeom>
        </p:spPr>
        <p:txBody>
          <a:bodyPr wrap="square">
            <a:spAutoFit/>
          </a:bodyPr>
          <a:lstStyle/>
          <a:p>
            <a:r>
              <a:rPr lang="en-US" sz="1400" b="1"/>
              <a:t>1. Hoạt động nghiên cứu khoa học và phát triển công nghệ </a:t>
            </a:r>
            <a:r>
              <a:rPr lang="en-US" sz="1400" i="1"/>
              <a:t>(Chỉ tính số nhiệm vụ KH&amp;CN do đơn vị chủ trì thực hiện)</a:t>
            </a:r>
            <a:endParaRPr lang="en-US" sz="1400"/>
          </a:p>
        </p:txBody>
      </p:sp>
      <p:graphicFrame>
        <p:nvGraphicFramePr>
          <p:cNvPr id="4" name="Table 3"/>
          <p:cNvGraphicFramePr>
            <a:graphicFrameLocks noGrp="1"/>
          </p:cNvGraphicFramePr>
          <p:nvPr>
            <p:extLst>
              <p:ext uri="{D42A27DB-BD31-4B8C-83A1-F6EECF244321}">
                <p14:modId xmlns:p14="http://schemas.microsoft.com/office/powerpoint/2010/main" val="3080213327"/>
              </p:ext>
            </p:extLst>
          </p:nvPr>
        </p:nvGraphicFramePr>
        <p:xfrm>
          <a:off x="95251" y="715645"/>
          <a:ext cx="8820149" cy="2816987"/>
        </p:xfrm>
        <a:graphic>
          <a:graphicData uri="http://schemas.openxmlformats.org/drawingml/2006/table">
            <a:tbl>
              <a:tblPr firstRow="1" firstCol="1" lastRow="1" lastCol="1" bandRow="1" bandCol="1"/>
              <a:tblGrid>
                <a:gridCol w="3196423"/>
                <a:gridCol w="626230"/>
                <a:gridCol w="837914"/>
                <a:gridCol w="1014317"/>
                <a:gridCol w="1014317"/>
                <a:gridCol w="1098991"/>
                <a:gridCol w="1031957"/>
              </a:tblGrid>
              <a:tr h="366395">
                <a:tc rowSpan="2">
                  <a:txBody>
                    <a:bodyPr/>
                    <a:lstStyle/>
                    <a:p>
                      <a:pPr algn="just">
                        <a:lnSpc>
                          <a:spcPct val="120000"/>
                        </a:lnSpc>
                        <a:spcBef>
                          <a:spcPts val="100"/>
                        </a:spcBef>
                        <a:spcAft>
                          <a:spcPts val="100"/>
                        </a:spcAft>
                      </a:pPr>
                      <a:r>
                        <a:rPr lang="en-US" sz="1200" b="1">
                          <a:effectLst/>
                          <a:latin typeface="Times New Roman"/>
                          <a:ea typeface="Times New Roman"/>
                        </a:rPr>
                        <a:t>Nhiệm vụ KH&amp;CN do cơ quan chủ trì</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20000"/>
                        </a:lnSpc>
                        <a:spcBef>
                          <a:spcPts val="100"/>
                        </a:spcBef>
                        <a:spcAft>
                          <a:spcPts val="100"/>
                        </a:spcAft>
                      </a:pPr>
                      <a:r>
                        <a:rPr lang="en-US" sz="1200">
                          <a:effectLst/>
                          <a:latin typeface="Times New Roman"/>
                          <a:ea typeface="Times New Roman"/>
                        </a:rPr>
                        <a:t>Mã số</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en-US" sz="1200">
                          <a:effectLst/>
                          <a:latin typeface="Times New Roman"/>
                          <a:ea typeface="Times New Roman"/>
                        </a:rPr>
                        <a:t>Tổng số nhiệm vụ thực hiện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en-US" sz="1200">
                          <a:effectLst/>
                          <a:latin typeface="Times New Roman"/>
                          <a:ea typeface="Times New Roman"/>
                        </a:rPr>
                        <a:t>Trong đó chia theo:</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just">
                        <a:spcAft>
                          <a:spcPts val="0"/>
                        </a:spcAft>
                      </a:pPr>
                      <a:r>
                        <a:rPr lang="en-US" sz="1200">
                          <a:effectLst/>
                          <a:latin typeface="Times New Roman"/>
                          <a:ea typeface="Times New Roman"/>
                        </a:rPr>
                        <a:t>Số nhiệm vụ được nghiệm thu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72390" algn="just">
                        <a:spcAft>
                          <a:spcPts val="0"/>
                        </a:spcAft>
                      </a:pPr>
                      <a:r>
                        <a:rPr lang="en-US" sz="1200">
                          <a:effectLst/>
                          <a:latin typeface="Times New Roman"/>
                          <a:ea typeface="Times New Roman"/>
                        </a:rPr>
                        <a:t>Số nhiệm vụ được ứng dụng (giai đoạn 2011-2015)</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spcAft>
                          <a:spcPts val="0"/>
                        </a:spcAft>
                      </a:pPr>
                      <a:r>
                        <a:rPr lang="en-US" sz="1200">
                          <a:effectLst/>
                          <a:latin typeface="Times New Roman"/>
                          <a:ea typeface="Times New Roman"/>
                        </a:rPr>
                        <a:t>Số chuyển tiếp từ năm trước</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a:effectLst/>
                          <a:latin typeface="Times New Roman"/>
                          <a:ea typeface="Times New Roman"/>
                        </a:rPr>
                        <a:t>Số được phê duyệt mới trong năm</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0">
                <a:tc>
                  <a:txBody>
                    <a:bodyPr/>
                    <a:lstStyle/>
                    <a:p>
                      <a:pPr algn="just">
                        <a:lnSpc>
                          <a:spcPct val="120000"/>
                        </a:lnSpc>
                        <a:spcBef>
                          <a:spcPts val="100"/>
                        </a:spcBef>
                        <a:spcAft>
                          <a:spcPts val="100"/>
                        </a:spcAft>
                      </a:pPr>
                      <a:r>
                        <a:rPr lang="en-US" sz="1200">
                          <a:effectLst/>
                          <a:latin typeface="Times New Roman"/>
                          <a:ea typeface="Times New Roman"/>
                        </a:rPr>
                        <a:t>A</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B</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1 =2+3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2</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3</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4</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200" b="1">
                          <a:effectLst/>
                          <a:latin typeface="Times New Roman"/>
                          <a:ea typeface="Times New Roman"/>
                        </a:rPr>
                        <a:t>1. TỔNG SỐ NHIỆM VỤ (01=02+…+06)</a:t>
                      </a:r>
                      <a:endParaRPr lang="en-US" sz="2000">
                        <a:effectLst/>
                        <a:latin typeface="Times New Roman"/>
                        <a:ea typeface="Times New Roman"/>
                      </a:endParaRPr>
                    </a:p>
                    <a:p>
                      <a:pPr algn="just">
                        <a:spcAft>
                          <a:spcPts val="0"/>
                        </a:spcAft>
                      </a:pPr>
                      <a:r>
                        <a:rPr lang="en-US" sz="1200" b="1">
                          <a:effectLst/>
                          <a:latin typeface="Times New Roman"/>
                          <a:ea typeface="Times New Roman"/>
                        </a:rPr>
                        <a:t>Chia theo cấp quản lý</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1.1 Cấp quốc gia</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1.2 Cấp bộ</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1.3 Cấp tỉnh</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1.4 Cấp cơ sở</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a:effectLst/>
                          <a:latin typeface="Times New Roman"/>
                          <a:ea typeface="Times New Roman"/>
                        </a:rPr>
                        <a:t>   1.5 Cấp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100"/>
                        </a:spcBef>
                        <a:spcAft>
                          <a:spcPts val="100"/>
                        </a:spcAft>
                      </a:pPr>
                      <a:r>
                        <a:rPr lang="en-US" sz="1200" b="1">
                          <a:effectLst/>
                          <a:latin typeface="Times New Roman"/>
                          <a:ea typeface="Times New Roman"/>
                        </a:rPr>
                        <a:t>2. SỐ NHIỆM VỤ CÓ CHỦ NHIỆM LÀ NỮ</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b="1">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100"/>
                        </a:spcBef>
                        <a:spcAft>
                          <a:spcPts val="100"/>
                        </a:spcAft>
                      </a:pPr>
                      <a:r>
                        <a:rPr lang="en-US" sz="1200">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852446"/>
            <a:ext cx="8839200" cy="338554"/>
          </a:xfrm>
          <a:prstGeom prst="rect">
            <a:avLst/>
          </a:prstGeom>
        </p:spPr>
        <p:txBody>
          <a:bodyPr wrap="square">
            <a:spAutoFit/>
          </a:bodyPr>
          <a:lstStyle/>
          <a:p>
            <a:r>
              <a:rPr lang="en-US" sz="1600" b="1" smtClean="0">
                <a:solidFill>
                  <a:srgbClr val="000000"/>
                </a:solidFill>
                <a:effectLst/>
                <a:latin typeface="Times New Roman"/>
                <a:ea typeface="Times New Roman"/>
              </a:rPr>
              <a:t>2. Kết quả/sản phẩm của hoạt động NC&amp;PT</a:t>
            </a:r>
            <a:endParaRPr lang="en-US" sz="1600"/>
          </a:p>
        </p:txBody>
      </p:sp>
      <p:graphicFrame>
        <p:nvGraphicFramePr>
          <p:cNvPr id="6" name="Table 5"/>
          <p:cNvGraphicFramePr>
            <a:graphicFrameLocks noGrp="1"/>
          </p:cNvGraphicFramePr>
          <p:nvPr>
            <p:extLst>
              <p:ext uri="{D42A27DB-BD31-4B8C-83A1-F6EECF244321}">
                <p14:modId xmlns:p14="http://schemas.microsoft.com/office/powerpoint/2010/main" val="810978142"/>
              </p:ext>
            </p:extLst>
          </p:nvPr>
        </p:nvGraphicFramePr>
        <p:xfrm>
          <a:off x="76201" y="4298950"/>
          <a:ext cx="8915399" cy="1280160"/>
        </p:xfrm>
        <a:graphic>
          <a:graphicData uri="http://schemas.openxmlformats.org/drawingml/2006/table">
            <a:tbl>
              <a:tblPr/>
              <a:tblGrid>
                <a:gridCol w="6569242"/>
                <a:gridCol w="1329489"/>
                <a:gridCol w="1016668"/>
              </a:tblGrid>
              <a:tr h="227330">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Loại sản phẩm</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Đơn vị</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tabLst>
                          <a:tab pos="3714750" algn="l"/>
                        </a:tabLst>
                      </a:pPr>
                      <a:r>
                        <a:rPr lang="en-US" sz="1400">
                          <a:solidFill>
                            <a:srgbClr val="000000"/>
                          </a:solidFill>
                          <a:effectLst/>
                          <a:latin typeface="Times New Roman"/>
                          <a:ea typeface="Times New Roman"/>
                        </a:rPr>
                        <a:t>Số công nghệ mới/cải tiến đã chuyển giao cho sản xuất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Doanh thu từ các hợp đồng chuyển giao công nghệ/kết quả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Triệu đồng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tiến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Số thạc sĩ được đào tạo trong năm thông qua các nhiệm vụ khoa học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i="1">
                          <a:solidFill>
                            <a:srgbClr val="000000"/>
                          </a:solidFill>
                          <a:effectLst/>
                          <a:latin typeface="Times New Roman"/>
                          <a:ea typeface="Times New Roman"/>
                        </a:rPr>
                        <a:t>Người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5029200" y="1905000"/>
            <a:ext cx="228600"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096000" y="1943100"/>
            <a:ext cx="228600" cy="228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14800" y="1943100"/>
            <a:ext cx="381000" cy="1905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7" idx="2"/>
            <a:endCxn id="9" idx="2"/>
          </p:cNvCxnSpPr>
          <p:nvPr/>
        </p:nvCxnSpPr>
        <p:spPr>
          <a:xfrm rot="5400000">
            <a:off x="4724400" y="1714500"/>
            <a:ext cx="12700" cy="838200"/>
          </a:xfrm>
          <a:prstGeom prst="curved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8" idx="2"/>
          </p:cNvCxnSpPr>
          <p:nvPr/>
        </p:nvCxnSpPr>
        <p:spPr>
          <a:xfrm rot="5400000" flipH="1">
            <a:off x="5241925" y="1203325"/>
            <a:ext cx="31750" cy="1905000"/>
          </a:xfrm>
          <a:prstGeom prst="curvedConnector4">
            <a:avLst>
              <a:gd name="adj1" fmla="val -1074463"/>
              <a:gd name="adj2" fmla="val 9952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867400" y="3572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51-52</a:t>
            </a:r>
          </a:p>
        </p:txBody>
      </p:sp>
      <p:sp>
        <p:nvSpPr>
          <p:cNvPr id="14" name="Rounded Rectangle 13"/>
          <p:cNvSpPr/>
          <p:nvPr/>
        </p:nvSpPr>
        <p:spPr>
          <a:xfrm>
            <a:off x="6019800" y="5858051"/>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52-53</a:t>
            </a:r>
          </a:p>
        </p:txBody>
      </p:sp>
    </p:spTree>
    <p:extLst>
      <p:ext uri="{BB962C8B-B14F-4D97-AF65-F5344CB8AC3E}">
        <p14:creationId xmlns:p14="http://schemas.microsoft.com/office/powerpoint/2010/main" val="212108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2"/>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a:t>
            </a:r>
            <a:r>
              <a:rPr lang="en-US" sz="1800" b="1" i="0" u="none" strike="noStrike" kern="1200" cap="none" spc="0" baseline="0" smtClean="0">
                <a:solidFill>
                  <a:srgbClr val="000000"/>
                </a:solidFill>
                <a:uFillTx/>
                <a:latin typeface="Franklin Gothic Book"/>
              </a:rPr>
              <a:t>03/NCPT-DV/2016</a:t>
            </a:r>
            <a:endParaRPr lang="en-GB" sz="1800" b="1" i="0" u="none" strike="noStrike" kern="1200" cap="none" spc="0" baseline="0">
              <a:solidFill>
                <a:srgbClr val="000000"/>
              </a:solidFill>
              <a:uFillTx/>
              <a:latin typeface="Franklin Gothic Book"/>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038" y="304800"/>
            <a:ext cx="7527925" cy="316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581400"/>
            <a:ext cx="9144000" cy="646331"/>
          </a:xfrm>
          <a:prstGeom prst="rect">
            <a:avLst/>
          </a:prstGeom>
          <a:solidFill>
            <a:srgbClr val="0000FF"/>
          </a:solidFill>
        </p:spPr>
        <p:txBody>
          <a:bodyPr wrap="square">
            <a:spAutoFit/>
          </a:bodyPr>
          <a:lstStyle/>
          <a:p>
            <a:r>
              <a:rPr lang="en-US" b="1" i="1" smtClean="0">
                <a:solidFill>
                  <a:schemeClr val="bg1"/>
                </a:solidFill>
                <a:effectLst/>
                <a:latin typeface="Times New Roman"/>
                <a:ea typeface="Times New Roman"/>
              </a:rPr>
              <a:t>- Các dịch vụ KH&amp;CN của thư viện, lưu trữ, trung tâm thông tin và tư liệu, các đơn vị tra cứu, trung tâm hội nghị khoa học, ngân hàng dữ liệu và các cơ quan xử lý thông tin;</a:t>
            </a:r>
            <a:endParaRPr lang="en-US" b="1">
              <a:solidFill>
                <a:schemeClr val="bg1"/>
              </a:solidFill>
            </a:endParaRPr>
          </a:p>
        </p:txBody>
      </p:sp>
      <p:sp>
        <p:nvSpPr>
          <p:cNvPr id="4" name="Rectangle 3"/>
          <p:cNvSpPr/>
          <p:nvPr/>
        </p:nvSpPr>
        <p:spPr>
          <a:xfrm>
            <a:off x="0" y="4419600"/>
            <a:ext cx="9144000" cy="646331"/>
          </a:xfrm>
          <a:prstGeom prst="rect">
            <a:avLst/>
          </a:prstGeom>
          <a:solidFill>
            <a:srgbClr val="CCFFFF"/>
          </a:solidFill>
        </p:spPr>
        <p:txBody>
          <a:bodyPr wrap="square">
            <a:spAutoFit/>
          </a:bodyPr>
          <a:lstStyle/>
          <a:p>
            <a:r>
              <a:rPr lang="en-US" i="1" smtClean="0">
                <a:solidFill>
                  <a:srgbClr val="000000"/>
                </a:solidFill>
                <a:effectLst/>
                <a:latin typeface="Times New Roman"/>
                <a:ea typeface="Times New Roman"/>
              </a:rPr>
              <a:t>- Các dịch vụ KH&amp;CN của các viện bảo tàng khoa học và/hoặc công nghệ, vườn thực vật và vườn thú và các bộ sưu tập khoa học khác (nhân chủng học, khảo cổ học, địa chất….);</a:t>
            </a:r>
            <a:endParaRPr lang="en-US"/>
          </a:p>
        </p:txBody>
      </p:sp>
      <p:sp>
        <p:nvSpPr>
          <p:cNvPr id="5" name="Rectangle 4"/>
          <p:cNvSpPr/>
          <p:nvPr/>
        </p:nvSpPr>
        <p:spPr>
          <a:xfrm>
            <a:off x="0" y="5248870"/>
            <a:ext cx="9144000" cy="923330"/>
          </a:xfrm>
          <a:prstGeom prst="rect">
            <a:avLst/>
          </a:prstGeom>
          <a:solidFill>
            <a:srgbClr val="FFFF00"/>
          </a:solidFill>
        </p:spPr>
        <p:txBody>
          <a:bodyPr wrap="square">
            <a:spAutoFit/>
          </a:bodyPr>
          <a:lstStyle/>
          <a:p>
            <a:r>
              <a:rPr lang="en-US" i="1" smtClean="0">
                <a:solidFill>
                  <a:srgbClr val="000000"/>
                </a:solidFill>
                <a:effectLst/>
                <a:latin typeface="Times New Roman"/>
                <a:ea typeface="Times New Roman"/>
              </a:rPr>
              <a:t>- Các cuộc điều tra về địa hình, địa chất và thủy văn; các quan trắc thường xuyên về thiên văn, khí tượng, địa chấn; điều tra về thổ nhưỡng và thực vật, các nguồn tài nguyên hoang dã; kiểm tra đất, nước, không khí; kiểm tra thường nhật và quan trắc mức phóng xạ;</a:t>
            </a:r>
            <a:endParaRPr lang="en-US"/>
          </a:p>
        </p:txBody>
      </p:sp>
      <p:sp>
        <p:nvSpPr>
          <p:cNvPr id="6" name="Rectangle 5"/>
          <p:cNvSpPr/>
          <p:nvPr/>
        </p:nvSpPr>
        <p:spPr>
          <a:xfrm>
            <a:off x="0" y="6324600"/>
            <a:ext cx="2963440" cy="5334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t>
            </a:r>
            <a:endParaRPr lang="en-US">
              <a:solidFill>
                <a:schemeClr val="tx1"/>
              </a:solidFill>
            </a:endParaRPr>
          </a:p>
        </p:txBody>
      </p:sp>
      <p:sp>
        <p:nvSpPr>
          <p:cNvPr id="8" name="Bent-Up Arrow 7"/>
          <p:cNvSpPr/>
          <p:nvPr/>
        </p:nvSpPr>
        <p:spPr>
          <a:xfrm rot="10800000">
            <a:off x="330279" y="2209115"/>
            <a:ext cx="503238" cy="1254122"/>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867839" y="64008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28-31</a:t>
            </a:r>
          </a:p>
        </p:txBody>
      </p:sp>
    </p:spTree>
    <p:extLst>
      <p:ext uri="{BB962C8B-B14F-4D97-AF65-F5344CB8AC3E}">
        <p14:creationId xmlns:p14="http://schemas.microsoft.com/office/powerpoint/2010/main" val="373907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 </a:t>
            </a:r>
            <a:r>
              <a:rPr lang="en-US" sz="1200" i="1" smtClean="0">
                <a:solidFill>
                  <a:srgbClr val="000000"/>
                </a:solidFill>
                <a:effectLst/>
                <a:latin typeface="Times New Roman"/>
                <a:ea typeface="Times New Roman"/>
              </a:rPr>
              <a:t>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269503000"/>
              </p:ext>
            </p:extLst>
          </p:nvPr>
        </p:nvGraphicFramePr>
        <p:xfrm>
          <a:off x="228600" y="1066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276600"/>
            <a:ext cx="2667000" cy="3139321"/>
          </a:xfrm>
          <a:prstGeom prst="rect">
            <a:avLst/>
          </a:prstGeom>
          <a:solidFill>
            <a:srgbClr val="00FFFF"/>
          </a:solidFill>
          <a:ln>
            <a:solidFill>
              <a:srgbClr val="FF0000"/>
            </a:solidFill>
          </a:ln>
        </p:spPr>
        <p:txBody>
          <a:bodyPr wrap="square">
            <a:spAutoFit/>
          </a:bodyPr>
          <a:lstStyle/>
          <a:p>
            <a:pPr algn="ctr"/>
            <a:r>
              <a:rPr lang="en-US" b="1"/>
              <a:t>Tổ chức Dịch vụ KH&amp;CN</a:t>
            </a:r>
            <a:r>
              <a:rPr lang="en-US"/>
              <a:t> (Thông tin, thư viện; bảo tàng KH&amp;CN; dịch thuật, biên tập, xuất bản cho KH&amp;CN; điều tra cơ bản định kỳ, thường xuyên; thống kê, điều tra xã hội; tiêu chuẩn đo lường chất lượng; tư vấn về KH&amp;CN; sở hữu trí tuệ; chuyển giao công nghệ;…)</a:t>
            </a:r>
          </a:p>
        </p:txBody>
      </p:sp>
      <p:sp>
        <p:nvSpPr>
          <p:cNvPr id="11" name="Right Arrow 10"/>
          <p:cNvSpPr/>
          <p:nvPr/>
        </p:nvSpPr>
        <p:spPr>
          <a:xfrm>
            <a:off x="3200400" y="3352800"/>
            <a:ext cx="4800600" cy="29718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r>
              <a:rPr lang="en-US" sz="2400" smtClean="0">
                <a:solidFill>
                  <a:schemeClr val="tx1"/>
                </a:solidFill>
              </a:rPr>
              <a:t>hỉ </a:t>
            </a:r>
            <a:r>
              <a:rPr lang="en-US" sz="2400">
                <a:solidFill>
                  <a:schemeClr val="tx1"/>
                </a:solidFill>
              </a:rPr>
              <a:t>tính những người có tham gia nhiệm vụ KH&amp;CN</a:t>
            </a:r>
          </a:p>
        </p:txBody>
      </p:sp>
      <p:sp>
        <p:nvSpPr>
          <p:cNvPr id="8" name="Rounded Rectangle 7"/>
          <p:cNvSpPr/>
          <p:nvPr/>
        </p:nvSpPr>
        <p:spPr>
          <a:xfrm>
            <a:off x="6889795" y="57150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Cuối trang 46</a:t>
            </a:r>
          </a:p>
        </p:txBody>
      </p:sp>
    </p:spTree>
    <p:extLst>
      <p:ext uri="{BB962C8B-B14F-4D97-AF65-F5344CB8AC3E}">
        <p14:creationId xmlns:p14="http://schemas.microsoft.com/office/powerpoint/2010/main" val="13699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830997"/>
          </a:xfrm>
          <a:prstGeom prst="rect">
            <a:avLst/>
          </a:prstGeom>
        </p:spPr>
        <p:txBody>
          <a:bodyPr wrap="square">
            <a:spAutoFit/>
          </a:bodyPr>
          <a:lstStyle/>
          <a:p>
            <a:pPr algn="just">
              <a:spcBef>
                <a:spcPts val="600"/>
              </a:spcBef>
              <a:spcAft>
                <a:spcPts val="0"/>
              </a:spcAft>
            </a:pPr>
            <a:r>
              <a:rPr lang="en-US" sz="1600" b="1" smtClean="0">
                <a:effectLst/>
                <a:latin typeface="Times New Roman"/>
                <a:ea typeface="Times New Roman"/>
              </a:rPr>
              <a:t>4. Thời gian dành cho hoạt động nghiên cứu khoa học và phát triển công nghệ </a:t>
            </a:r>
            <a:r>
              <a:rPr lang="en-US" sz="1600" i="1" smtClean="0">
                <a:effectLst/>
                <a:latin typeface="Times New Roman"/>
                <a:ea typeface="Times New Roman"/>
              </a:rPr>
              <a:t>(lựa chọn 01 nhiệm vụ KH&amp;CN của đơn vị và ước tính mức độ phân bổ thời gian dành cho mỗi hoạt động của 03 cán bộ thực hiện nhiệm vụ) </a:t>
            </a:r>
            <a:r>
              <a:rPr lang="en-US" sz="1600" i="1" smtClean="0">
                <a:solidFill>
                  <a:srgbClr val="000000"/>
                </a:solidFill>
                <a:effectLst/>
                <a:latin typeface="Times New Roman"/>
                <a:ea typeface="Times New Roman"/>
              </a:rPr>
              <a:t>Đơn vị tính: Tỷ lệ (%)</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2285967843"/>
              </p:ext>
            </p:extLst>
          </p:nvPr>
        </p:nvGraphicFramePr>
        <p:xfrm>
          <a:off x="25400" y="932597"/>
          <a:ext cx="8889999" cy="1280160"/>
        </p:xfrm>
        <a:graphic>
          <a:graphicData uri="http://schemas.openxmlformats.org/drawingml/2006/table">
            <a:tbl>
              <a:tblPr firstRow="1" firstCol="1" lastRow="1" lastCol="1" bandRow="1" bandCol="1"/>
              <a:tblGrid>
                <a:gridCol w="3403600"/>
                <a:gridCol w="1066800"/>
                <a:gridCol w="1066800"/>
                <a:gridCol w="1524000"/>
                <a:gridCol w="765130"/>
                <a:gridCol w="1063669"/>
              </a:tblGrid>
              <a:tr h="0">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Giảng dạy, đào tạo</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Nghiên cứu khoa học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Hoạt đông chuyên môn, nghiệp vụ</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Tổng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5=1+…+4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Chủ nhiệm nhiệm vụ KH&amp;CN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Thư ký</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Cán bộ tham gia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429000"/>
            <a:ext cx="2743200" cy="1938992"/>
          </a:xfrm>
          <a:prstGeom prst="rect">
            <a:avLst/>
          </a:prstGeom>
          <a:solidFill>
            <a:srgbClr val="00FF00"/>
          </a:solidFill>
        </p:spPr>
        <p:txBody>
          <a:bodyPr wrap="square">
            <a:spAutoFit/>
          </a:bodyPr>
          <a:lstStyle/>
          <a:p>
            <a:r>
              <a:rPr lang="en-US" sz="2000" b="1">
                <a:solidFill>
                  <a:srgbClr val="000000"/>
                </a:solidFill>
                <a:latin typeface="Arial"/>
              </a:rPr>
              <a:t>a) Chủ nhiệm nhiệm vụ;</a:t>
            </a:r>
          </a:p>
          <a:p>
            <a:r>
              <a:rPr lang="en-US" sz="2000" b="1">
                <a:solidFill>
                  <a:srgbClr val="000000"/>
                </a:solidFill>
                <a:latin typeface="Arial"/>
              </a:rPr>
              <a:t>b) Thành viên thực hiện chính, thư ký khoa học;</a:t>
            </a:r>
          </a:p>
          <a:p>
            <a:r>
              <a:rPr lang="en-US" sz="2000" b="1">
                <a:solidFill>
                  <a:srgbClr val="000000"/>
                </a:solidFill>
                <a:latin typeface="Arial"/>
              </a:rPr>
              <a:t>c) Thành viên;</a:t>
            </a:r>
          </a:p>
        </p:txBody>
      </p:sp>
      <p:sp>
        <p:nvSpPr>
          <p:cNvPr id="6" name="Rounded Rectangle 5"/>
          <p:cNvSpPr/>
          <p:nvPr/>
        </p:nvSpPr>
        <p:spPr bwMode="auto">
          <a:xfrm>
            <a:off x="3581400" y="3429000"/>
            <a:ext cx="2362200" cy="1938992"/>
          </a:xfrm>
          <a:prstGeom prst="roundRect">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charset="0"/>
              </a:rPr>
              <a:t>Nội dung thực hiện</a:t>
            </a:r>
          </a:p>
        </p:txBody>
      </p:sp>
      <p:sp>
        <p:nvSpPr>
          <p:cNvPr id="7" name="Rounded Rectangle 6"/>
          <p:cNvSpPr/>
          <p:nvPr/>
        </p:nvSpPr>
        <p:spPr bwMode="auto">
          <a:xfrm>
            <a:off x="7162800" y="3429000"/>
            <a:ext cx="1828800" cy="1938992"/>
          </a:xfrm>
          <a:prstGeom prst="roundRect">
            <a:avLst/>
          </a:prstGeom>
          <a:solidFill>
            <a:srgbClr val="00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0000"/>
                </a:solidFill>
                <a:effectLst/>
                <a:uLnTx/>
                <a:uFillTx/>
                <a:latin typeface="Arial" charset="0"/>
              </a:rPr>
              <a:t>Ngày công</a:t>
            </a:r>
          </a:p>
        </p:txBody>
      </p:sp>
      <p:sp>
        <p:nvSpPr>
          <p:cNvPr id="8" name="Right Arrow 7"/>
          <p:cNvSpPr/>
          <p:nvPr/>
        </p:nvSpPr>
        <p:spPr bwMode="auto">
          <a:xfrm>
            <a:off x="2819400" y="4114800"/>
            <a:ext cx="762000" cy="609600"/>
          </a:xfrm>
          <a:prstGeom prst="rightArrow">
            <a:avLst/>
          </a:prstGeom>
          <a:solidFill>
            <a:srgbClr val="00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9" name="Right Arrow 8"/>
          <p:cNvSpPr/>
          <p:nvPr/>
        </p:nvSpPr>
        <p:spPr bwMode="auto">
          <a:xfrm>
            <a:off x="5943600" y="4114800"/>
            <a:ext cx="914400" cy="838200"/>
          </a:xfrm>
          <a:prstGeom prst="rightArrow">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Tree>
    <p:extLst>
      <p:ext uri="{BB962C8B-B14F-4D97-AF65-F5344CB8AC3E}">
        <p14:creationId xmlns:p14="http://schemas.microsoft.com/office/powerpoint/2010/main" val="3329539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15875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5400" y="5334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978059976"/>
              </p:ext>
            </p:extLst>
          </p:nvPr>
        </p:nvGraphicFramePr>
        <p:xfrm>
          <a:off x="228600" y="914400"/>
          <a:ext cx="8610600" cy="2133600"/>
        </p:xfrm>
        <a:graphic>
          <a:graphicData uri="http://schemas.openxmlformats.org/drawingml/2006/table">
            <a:tbl>
              <a:tblPr firstRow="1" firstCol="1" lastRow="1" lastCol="1" bandRow="1" bandCol="1"/>
              <a:tblGrid>
                <a:gridCol w="5170872"/>
                <a:gridCol w="860800"/>
                <a:gridCol w="2578928"/>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52400" y="4114800"/>
            <a:ext cx="2667000" cy="830997"/>
          </a:xfrm>
          <a:prstGeom prst="rect">
            <a:avLst/>
          </a:prstGeom>
          <a:solidFill>
            <a:srgbClr val="99FF99"/>
          </a:solidFill>
          <a:ln>
            <a:solidFill>
              <a:srgbClr val="FF0000"/>
            </a:solidFill>
          </a:ln>
        </p:spPr>
        <p:txBody>
          <a:bodyPr wrap="square">
            <a:spAutoFit/>
          </a:bodyPr>
          <a:lstStyle/>
          <a:p>
            <a:pPr algn="ctr"/>
            <a:r>
              <a:rPr lang="pt-BR" sz="2400" b="1"/>
              <a:t>Đối với đơn vị Dịch vụ KH&amp;CN</a:t>
            </a:r>
            <a:endParaRPr lang="en-US" sz="2400" b="1"/>
          </a:p>
        </p:txBody>
      </p:sp>
      <p:sp>
        <p:nvSpPr>
          <p:cNvPr id="11" name="Rectangle 10"/>
          <p:cNvSpPr/>
          <p:nvPr/>
        </p:nvSpPr>
        <p:spPr>
          <a:xfrm>
            <a:off x="2971800" y="3962400"/>
            <a:ext cx="6019800" cy="1200329"/>
          </a:xfrm>
          <a:prstGeom prst="rect">
            <a:avLst/>
          </a:prstGeom>
          <a:solidFill>
            <a:srgbClr val="FFFF00"/>
          </a:solidFill>
          <a:ln>
            <a:solidFill>
              <a:srgbClr val="FF0000"/>
            </a:solidFill>
          </a:ln>
        </p:spPr>
        <p:txBody>
          <a:bodyPr wrap="square">
            <a:spAutoFit/>
          </a:bodyPr>
          <a:lstStyle/>
          <a:p>
            <a:pPr algn="ctr"/>
            <a:r>
              <a:rPr lang="pt-BR" sz="3600">
                <a:latin typeface="Times New Roman Bold" pitchFamily="18" charset="0"/>
                <a:cs typeface="Times New Roman Bold" pitchFamily="18" charset="0"/>
              </a:rPr>
              <a:t>C</a:t>
            </a:r>
            <a:r>
              <a:rPr lang="pt-BR" sz="3600" smtClean="0">
                <a:latin typeface="Times New Roman Bold" pitchFamily="18" charset="0"/>
                <a:cs typeface="Times New Roman Bold" pitchFamily="18" charset="0"/>
              </a:rPr>
              <a:t>hỉ </a:t>
            </a:r>
            <a:r>
              <a:rPr lang="pt-BR" sz="3600">
                <a:latin typeface="Times New Roman Bold" pitchFamily="18" charset="0"/>
                <a:cs typeface="Times New Roman Bold" pitchFamily="18" charset="0"/>
              </a:rPr>
              <a:t>tính các chi phí thực hiện hoạt động NC&amp;PT</a:t>
            </a:r>
            <a:r>
              <a:rPr lang="pt-BR" sz="3600" smtClean="0">
                <a:latin typeface="Times New Roman Bold" pitchFamily="18" charset="0"/>
                <a:cs typeface="Times New Roman Bold" pitchFamily="18" charset="0"/>
              </a:rPr>
              <a:t>.</a:t>
            </a:r>
            <a:endParaRPr lang="en-US" sz="3600">
              <a:latin typeface="Times New Roman Bold" pitchFamily="18" charset="0"/>
              <a:cs typeface="Times New Roman Bold" pitchFamily="18" charset="0"/>
            </a:endParaRPr>
          </a:p>
        </p:txBody>
      </p:sp>
      <p:sp>
        <p:nvSpPr>
          <p:cNvPr id="7" name="Rounded Rectangle 6"/>
          <p:cNvSpPr/>
          <p:nvPr/>
        </p:nvSpPr>
        <p:spPr>
          <a:xfrm>
            <a:off x="6781800" y="5334000"/>
            <a:ext cx="16764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Giữa trang 50</a:t>
            </a:r>
          </a:p>
        </p:txBody>
      </p:sp>
    </p:spTree>
    <p:extLst>
      <p:ext uri="{BB962C8B-B14F-4D97-AF65-F5344CB8AC3E}">
        <p14:creationId xmlns:p14="http://schemas.microsoft.com/office/powerpoint/2010/main" val="137273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581400" y="12192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Nghiên</a:t>
            </a:r>
            <a:r>
              <a:rPr kumimoji="0" lang="en-US" sz="2000" b="0" i="0" u="none" strike="noStrike" cap="none" normalizeH="0" smtClean="0">
                <a:ln>
                  <a:noFill/>
                </a:ln>
                <a:solidFill>
                  <a:srgbClr val="000000"/>
                </a:solidFill>
                <a:effectLst/>
                <a:latin typeface="Arial" charset="0"/>
              </a:rPr>
              <a:t> cứu khoa học</a:t>
            </a:r>
            <a:endParaRPr kumimoji="0" lang="en-US" sz="20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1219200"/>
            <a:ext cx="2209800" cy="3048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cơ bản</a:t>
            </a:r>
            <a:endParaRPr kumimoji="0" lang="en-US" sz="16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6705600" y="1600200"/>
            <a:ext cx="2209800" cy="6096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Nghiên</a:t>
            </a:r>
            <a:r>
              <a:rPr kumimoji="0" lang="en-US" sz="1600" b="0" i="0" u="none" strike="noStrike" cap="none" normalizeH="0" smtClean="0">
                <a:ln>
                  <a:noFill/>
                </a:ln>
                <a:solidFill>
                  <a:srgbClr val="000000"/>
                </a:solidFill>
                <a:effectLst/>
                <a:latin typeface="Arial" charset="0"/>
              </a:rPr>
              <a:t> cứu ứng dụng</a:t>
            </a:r>
            <a:endParaRPr kumimoji="0" lang="en-US" sz="16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3581400" y="25908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rgbClr val="000000"/>
                </a:solidFill>
                <a:effectLst/>
                <a:latin typeface="Arial" charset="0"/>
              </a:rPr>
              <a:t>Phát</a:t>
            </a:r>
            <a:r>
              <a:rPr kumimoji="0" lang="en-US" b="0" i="0" u="none" strike="noStrike" cap="none" normalizeH="0" smtClean="0">
                <a:ln>
                  <a:noFill/>
                </a:ln>
                <a:solidFill>
                  <a:srgbClr val="000000"/>
                </a:solidFill>
                <a:effectLst/>
                <a:latin typeface="Arial" charset="0"/>
              </a:rPr>
              <a:t> triển công nghệ</a:t>
            </a:r>
            <a:endParaRPr kumimoji="0" lang="en-US"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2362200"/>
            <a:ext cx="2209800" cy="6096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Triển</a:t>
            </a:r>
            <a:r>
              <a:rPr kumimoji="0" lang="en-US" sz="1600" b="0" i="0" u="none" strike="noStrike" cap="none" normalizeH="0" smtClean="0">
                <a:ln>
                  <a:noFill/>
                </a:ln>
                <a:solidFill>
                  <a:srgbClr val="000000"/>
                </a:solidFill>
                <a:effectLst/>
                <a:latin typeface="Arial" charset="0"/>
              </a:rPr>
              <a:t> khai thực nghiệm</a:t>
            </a:r>
            <a:endParaRPr kumimoji="0" lang="en-US" sz="16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6705600" y="2971800"/>
            <a:ext cx="2209800" cy="381001"/>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Sản</a:t>
            </a:r>
            <a:r>
              <a:rPr kumimoji="0" lang="en-US" sz="1600" b="0" i="0" u="none" strike="noStrike" cap="none" normalizeH="0" smtClean="0">
                <a:ln>
                  <a:noFill/>
                </a:ln>
                <a:solidFill>
                  <a:srgbClr val="000000"/>
                </a:solidFill>
                <a:effectLst/>
                <a:latin typeface="Arial" charset="0"/>
              </a:rPr>
              <a:t> xuất thử nghiệm</a:t>
            </a:r>
            <a:endParaRPr kumimoji="0" lang="en-US" sz="16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3581400" y="41910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Dịch</a:t>
            </a:r>
            <a:r>
              <a:rPr kumimoji="0" lang="en-US" sz="2000" b="0" i="0" u="none" strike="noStrike" cap="none" normalizeH="0" smtClean="0">
                <a:ln>
                  <a:noFill/>
                </a:ln>
                <a:solidFill>
                  <a:srgbClr val="000000"/>
                </a:solidFill>
                <a:effectLst/>
                <a:latin typeface="Arial" charset="0"/>
              </a:rPr>
              <a:t> vụ KH&amp;CN</a:t>
            </a:r>
            <a:endParaRPr kumimoji="0" lang="en-US" sz="2000" b="0" i="0" u="none" strike="noStrike" cap="none" normalizeH="0" baseline="0" smtClean="0">
              <a:ln>
                <a:noFill/>
              </a:ln>
              <a:solidFill>
                <a:srgbClr val="000000"/>
              </a:solidFill>
              <a:effectLst/>
              <a:latin typeface="Arial" charset="0"/>
            </a:endParaRPr>
          </a:p>
        </p:txBody>
      </p:sp>
      <p:sp>
        <p:nvSpPr>
          <p:cNvPr id="12" name="Rounded Rectangle 11"/>
          <p:cNvSpPr/>
          <p:nvPr/>
        </p:nvSpPr>
        <p:spPr bwMode="auto">
          <a:xfrm>
            <a:off x="6324600" y="35052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Hđ</a:t>
            </a:r>
            <a:r>
              <a:rPr kumimoji="0" lang="en-US" sz="1400" b="1" i="0" u="none" strike="noStrike" cap="none" normalizeH="0" smtClean="0">
                <a:ln>
                  <a:noFill/>
                </a:ln>
                <a:solidFill>
                  <a:srgbClr val="000000"/>
                </a:solidFill>
                <a:effectLst/>
                <a:latin typeface="Arial" charset="0"/>
              </a:rPr>
              <a:t> </a:t>
            </a:r>
            <a:r>
              <a:rPr kumimoji="0" lang="en-US" sz="1400" b="1" i="0" u="none" strike="noStrike" cap="none" normalizeH="0" baseline="0" smtClean="0">
                <a:ln>
                  <a:noFill/>
                </a:ln>
                <a:solidFill>
                  <a:srgbClr val="000000"/>
                </a:solidFill>
                <a:effectLst/>
                <a:latin typeface="Arial" charset="0"/>
              </a:rPr>
              <a:t>Hỗ</a:t>
            </a:r>
            <a:r>
              <a:rPr kumimoji="0" lang="en-US" sz="1400" b="1" i="0" u="none" strike="noStrike" cap="none" normalizeH="0" smtClean="0">
                <a:ln>
                  <a:noFill/>
                </a:ln>
                <a:solidFill>
                  <a:srgbClr val="000000"/>
                </a:solidFill>
                <a:effectLst/>
                <a:latin typeface="Arial" charset="0"/>
              </a:rPr>
              <a:t> trợ NCKH&amp;PTCN</a:t>
            </a:r>
            <a:endParaRPr kumimoji="0" lang="en-US" sz="14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38862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H</a:t>
            </a:r>
            <a:r>
              <a:rPr kumimoji="0" lang="en-US" sz="1400" b="1" i="0" u="none" strike="noStrike" cap="none" normalizeH="0" smtClean="0">
                <a:ln>
                  <a:noFill/>
                </a:ln>
                <a:solidFill>
                  <a:srgbClr val="000000"/>
                </a:solidFill>
                <a:effectLst/>
                <a:latin typeface="Arial" charset="0"/>
              </a:rPr>
              <a:t>động liên quan đến</a:t>
            </a:r>
            <a:endParaRPr kumimoji="0" lang="en-US" sz="14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42672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CGCN</a:t>
            </a:r>
            <a:endParaRPr kumimoji="0" lang="en-US" sz="1400" b="1" i="0" u="none" strike="noStrike" cap="none" normalizeH="0" baseline="0" smtClean="0">
              <a:ln>
                <a:noFill/>
              </a:ln>
              <a:solidFill>
                <a:srgbClr val="000000"/>
              </a:solidFill>
              <a:effectLst/>
              <a:latin typeface="Arial" charset="0"/>
            </a:endParaRPr>
          </a:p>
        </p:txBody>
      </p:sp>
      <p:sp>
        <p:nvSpPr>
          <p:cNvPr id="15" name="Rounded Rectangle 14"/>
          <p:cNvSpPr/>
          <p:nvPr/>
        </p:nvSpPr>
        <p:spPr bwMode="auto">
          <a:xfrm>
            <a:off x="6324600" y="49530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781800" y="52867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TT, TV</a:t>
            </a:r>
            <a:endParaRPr kumimoji="0" lang="en-US" sz="12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05600" y="55626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18" name="Right Arrow 17"/>
          <p:cNvSpPr/>
          <p:nvPr/>
        </p:nvSpPr>
        <p:spPr bwMode="auto">
          <a:xfrm>
            <a:off x="0" y="12954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000000"/>
                </a:solidFill>
                <a:effectLst/>
                <a:latin typeface="Arial" charset="0"/>
              </a:rPr>
              <a:t>Hoạt</a:t>
            </a:r>
            <a:r>
              <a:rPr kumimoji="0" lang="en-US" sz="3600" b="0" i="0" u="none" strike="noStrike" cap="none" normalizeH="0" smtClean="0">
                <a:ln>
                  <a:noFill/>
                </a:ln>
                <a:solidFill>
                  <a:srgbClr val="000000"/>
                </a:solidFill>
                <a:effectLst/>
                <a:latin typeface="Arial" charset="0"/>
              </a:rPr>
              <a:t> động KH&amp;CN</a:t>
            </a:r>
            <a:endParaRPr kumimoji="0" lang="en-US" sz="3600" b="0" i="0" u="none" strike="noStrike" cap="none" normalizeH="0" baseline="0" smtClean="0">
              <a:ln>
                <a:noFill/>
              </a:ln>
              <a:solidFill>
                <a:srgbClr val="000000"/>
              </a:solidFill>
              <a:effectLst/>
              <a:latin typeface="Arial" charset="0"/>
            </a:endParaRPr>
          </a:p>
        </p:txBody>
      </p:sp>
      <p:cxnSp>
        <p:nvCxnSpPr>
          <p:cNvPr id="19" name="Straight Arrow Connector 18"/>
          <p:cNvCxnSpPr>
            <a:stCxn id="5" idx="3"/>
            <a:endCxn id="6" idx="1"/>
          </p:cNvCxnSpPr>
          <p:nvPr/>
        </p:nvCxnSpPr>
        <p:spPr bwMode="auto">
          <a:xfrm flipV="1">
            <a:off x="5715000" y="13716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a:stCxn id="5" idx="3"/>
            <a:endCxn id="7" idx="1"/>
          </p:cNvCxnSpPr>
          <p:nvPr/>
        </p:nvCxnSpPr>
        <p:spPr bwMode="auto">
          <a:xfrm>
            <a:off x="5715000" y="1638300"/>
            <a:ext cx="990600" cy="2667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8" idx="3"/>
            <a:endCxn id="9" idx="1"/>
          </p:cNvCxnSpPr>
          <p:nvPr/>
        </p:nvCxnSpPr>
        <p:spPr bwMode="auto">
          <a:xfrm flipV="1">
            <a:off x="5715000" y="26670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a:stCxn id="8" idx="3"/>
            <a:endCxn id="10" idx="1"/>
          </p:cNvCxnSpPr>
          <p:nvPr/>
        </p:nvCxnSpPr>
        <p:spPr bwMode="auto">
          <a:xfrm>
            <a:off x="5715000" y="3009900"/>
            <a:ext cx="990600" cy="1524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11" idx="3"/>
            <a:endCxn id="12" idx="1"/>
          </p:cNvCxnSpPr>
          <p:nvPr/>
        </p:nvCxnSpPr>
        <p:spPr bwMode="auto">
          <a:xfrm flipV="1">
            <a:off x="5715000" y="3657600"/>
            <a:ext cx="609600" cy="952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11" idx="3"/>
            <a:endCxn id="13" idx="1"/>
          </p:cNvCxnSpPr>
          <p:nvPr/>
        </p:nvCxnSpPr>
        <p:spPr bwMode="auto">
          <a:xfrm flipV="1">
            <a:off x="5715000" y="4038600"/>
            <a:ext cx="6096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a:stCxn id="11" idx="3"/>
            <a:endCxn id="15" idx="1"/>
          </p:cNvCxnSpPr>
          <p:nvPr/>
        </p:nvCxnSpPr>
        <p:spPr bwMode="auto">
          <a:xfrm>
            <a:off x="5715000" y="4610101"/>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Flowchart: Decision 26"/>
          <p:cNvSpPr/>
          <p:nvPr/>
        </p:nvSpPr>
        <p:spPr bwMode="auto">
          <a:xfrm>
            <a:off x="3048000" y="14478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8" name="Flowchart: Decision 27"/>
          <p:cNvSpPr/>
          <p:nvPr/>
        </p:nvSpPr>
        <p:spPr bwMode="auto">
          <a:xfrm>
            <a:off x="3048000" y="28194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29" name="Flowchart: Decision 28"/>
          <p:cNvSpPr/>
          <p:nvPr/>
        </p:nvSpPr>
        <p:spPr bwMode="auto">
          <a:xfrm>
            <a:off x="3048000" y="44196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30" name="Rounded Rectangle 29"/>
          <p:cNvSpPr/>
          <p:nvPr/>
        </p:nvSpPr>
        <p:spPr bwMode="auto">
          <a:xfrm>
            <a:off x="6324600" y="42672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SHTT</a:t>
            </a:r>
            <a:endParaRPr kumimoji="0" lang="en-US" sz="1400" b="1" i="0" u="none" strike="noStrike" cap="none" normalizeH="0" baseline="0" smtClean="0">
              <a:ln>
                <a:noFill/>
              </a:ln>
              <a:solidFill>
                <a:srgbClr val="000000"/>
              </a:solidFill>
              <a:effectLst/>
              <a:latin typeface="Arial" charset="0"/>
            </a:endParaRPr>
          </a:p>
        </p:txBody>
      </p:sp>
      <p:sp>
        <p:nvSpPr>
          <p:cNvPr id="31" name="Rounded Rectangle 30"/>
          <p:cNvSpPr/>
          <p:nvPr/>
        </p:nvSpPr>
        <p:spPr bwMode="auto">
          <a:xfrm>
            <a:off x="8153400" y="42672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TĐC</a:t>
            </a:r>
          </a:p>
        </p:txBody>
      </p:sp>
      <p:sp>
        <p:nvSpPr>
          <p:cNvPr id="32" name="Rounded Rectangle 31"/>
          <p:cNvSpPr/>
          <p:nvPr/>
        </p:nvSpPr>
        <p:spPr bwMode="auto">
          <a:xfrm>
            <a:off x="6781800" y="45720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smtClean="0">
                <a:solidFill>
                  <a:srgbClr val="000000"/>
                </a:solidFill>
              </a:rPr>
              <a:t>ABH</a:t>
            </a:r>
            <a:endParaRPr kumimoji="0" lang="en-US" sz="1400" b="1" i="0" u="none" strike="noStrike" cap="none" normalizeH="0" baseline="0" smtClean="0">
              <a:ln>
                <a:noFill/>
              </a:ln>
              <a:solidFill>
                <a:srgbClr val="000000"/>
              </a:solidFill>
              <a:effectLst/>
              <a:latin typeface="Arial" charset="0"/>
            </a:endParaRPr>
          </a:p>
        </p:txBody>
      </p:sp>
      <p:sp>
        <p:nvSpPr>
          <p:cNvPr id="33" name="Rounded Rectangle 32"/>
          <p:cNvSpPr/>
          <p:nvPr/>
        </p:nvSpPr>
        <p:spPr bwMode="auto">
          <a:xfrm>
            <a:off x="7620000" y="45720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rPr>
              <a:t>NLNT</a:t>
            </a:r>
          </a:p>
        </p:txBody>
      </p:sp>
      <p:sp>
        <p:nvSpPr>
          <p:cNvPr id="34" name="Rounded Rectangle 33"/>
          <p:cNvSpPr/>
          <p:nvPr/>
        </p:nvSpPr>
        <p:spPr bwMode="auto">
          <a:xfrm>
            <a:off x="7772400" y="52867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smtClean="0">
                <a:solidFill>
                  <a:srgbClr val="000000"/>
                </a:solidFill>
              </a:rPr>
              <a:t>ĐT, BD</a:t>
            </a:r>
            <a:endParaRPr kumimoji="0" lang="en-US" sz="1200" b="1" i="0" u="none" strike="noStrike" cap="none" normalizeH="0" baseline="0" smtClean="0">
              <a:ln>
                <a:noFill/>
              </a:ln>
              <a:solidFill>
                <a:srgbClr val="000000"/>
              </a:solidFill>
              <a:effectLst/>
              <a:latin typeface="Arial" charset="0"/>
            </a:endParaRPr>
          </a:p>
        </p:txBody>
      </p:sp>
      <p:sp>
        <p:nvSpPr>
          <p:cNvPr id="26" name="Rectangle 25"/>
          <p:cNvSpPr/>
          <p:nvPr/>
        </p:nvSpPr>
        <p:spPr>
          <a:xfrm>
            <a:off x="2743200" y="762000"/>
            <a:ext cx="6324600" cy="2667000"/>
          </a:xfrm>
          <a:prstGeom prst="rect">
            <a:avLst/>
          </a:prstGeom>
          <a:noFill/>
          <a:ln w="635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743200" y="3505200"/>
            <a:ext cx="6324600" cy="2667000"/>
          </a:xfrm>
          <a:prstGeom prst="rect">
            <a:avLst/>
          </a:prstGeom>
          <a:solidFill>
            <a:srgbClr val="FFFF00">
              <a:alpha val="58000"/>
            </a:srgb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19400" y="3505200"/>
            <a:ext cx="6248400" cy="2667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99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5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repeatCount="indefinite" fill="hold" grpId="0" nodeType="clickEffect">
                                  <p:stCondLst>
                                    <p:cond delay="0"/>
                                  </p:stCondLst>
                                  <p:endCondLst>
                                    <p:cond evt="onNext" delay="0">
                                      <p:tgtEl>
                                        <p:sldTgt/>
                                      </p:tgtEl>
                                    </p:cond>
                                  </p:end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2"/>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a:t>
            </a:r>
            <a:r>
              <a:rPr lang="en-US" sz="1800" b="1" i="0" u="none" strike="noStrike" kern="1200" cap="none" spc="0" baseline="0" smtClean="0">
                <a:solidFill>
                  <a:srgbClr val="000000"/>
                </a:solidFill>
                <a:uFillTx/>
                <a:latin typeface="Franklin Gothic Book"/>
              </a:rPr>
              <a:t>04/NCPT-HCSN/2016</a:t>
            </a:r>
            <a:endParaRPr lang="en-GB" sz="1800" b="1" i="0" u="none" strike="noStrike" kern="1200" cap="none" spc="0" baseline="0">
              <a:solidFill>
                <a:srgbClr val="000000"/>
              </a:solidFill>
              <a:uFillTx/>
              <a:latin typeface="Franklin Gothic Book"/>
            </a:endParaRPr>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531813"/>
            <a:ext cx="8534400" cy="312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67839" y="64008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32-35</a:t>
            </a:r>
          </a:p>
        </p:txBody>
      </p:sp>
    </p:spTree>
    <p:extLst>
      <p:ext uri="{BB962C8B-B14F-4D97-AF65-F5344CB8AC3E}">
        <p14:creationId xmlns:p14="http://schemas.microsoft.com/office/powerpoint/2010/main" val="373907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581400" y="533400"/>
            <a:ext cx="2133600" cy="838200"/>
          </a:xfrm>
          <a:prstGeom prst="roundRect">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Nghiên</a:t>
            </a:r>
            <a:r>
              <a:rPr kumimoji="0" lang="en-US" sz="2400" b="0" i="0" u="none" strike="noStrike" cap="none" normalizeH="0" smtClean="0">
                <a:ln>
                  <a:noFill/>
                </a:ln>
                <a:solidFill>
                  <a:srgbClr val="000000"/>
                </a:solidFill>
                <a:effectLst/>
                <a:latin typeface="Arial" charset="0"/>
              </a:rPr>
              <a:t> cứu khoa học</a:t>
            </a:r>
            <a:endParaRPr kumimoji="0" lang="en-US" sz="2400" b="0" i="0" u="none" strike="noStrike" cap="none" normalizeH="0" baseline="0" smtClean="0">
              <a:ln>
                <a:noFill/>
              </a:ln>
              <a:solidFill>
                <a:srgbClr val="000000"/>
              </a:solidFill>
              <a:effectLst/>
              <a:latin typeface="Arial" charset="0"/>
            </a:endParaRPr>
          </a:p>
        </p:txBody>
      </p:sp>
      <p:sp>
        <p:nvSpPr>
          <p:cNvPr id="5" name="Rounded Rectangle 4"/>
          <p:cNvSpPr/>
          <p:nvPr/>
        </p:nvSpPr>
        <p:spPr bwMode="auto">
          <a:xfrm>
            <a:off x="6705600" y="76200"/>
            <a:ext cx="2209800" cy="762000"/>
          </a:xfrm>
          <a:prstGeom prst="roundRect">
            <a:avLst/>
          </a:prstGeom>
          <a:solidFill>
            <a:srgbClr val="00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Nghiên</a:t>
            </a:r>
            <a:r>
              <a:rPr kumimoji="0" lang="en-US" sz="2400" b="0" i="0" u="none" strike="noStrike" cap="none" normalizeH="0" smtClean="0">
                <a:ln>
                  <a:noFill/>
                </a:ln>
                <a:solidFill>
                  <a:srgbClr val="000000"/>
                </a:solidFill>
                <a:effectLst/>
                <a:latin typeface="Arial" charset="0"/>
              </a:rPr>
              <a:t> cứu cơ bản</a:t>
            </a:r>
            <a:endParaRPr kumimoji="0" lang="en-US" sz="2400" b="0" i="0" u="none" strike="noStrike" cap="none" normalizeH="0" baseline="0" smtClean="0">
              <a:ln>
                <a:noFill/>
              </a:ln>
              <a:solidFill>
                <a:srgbClr val="000000"/>
              </a:solidFill>
              <a:effectLst/>
              <a:latin typeface="Arial" charset="0"/>
            </a:endParaRPr>
          </a:p>
        </p:txBody>
      </p:sp>
      <p:sp>
        <p:nvSpPr>
          <p:cNvPr id="6" name="Rounded Rectangle 5"/>
          <p:cNvSpPr/>
          <p:nvPr/>
        </p:nvSpPr>
        <p:spPr bwMode="auto">
          <a:xfrm>
            <a:off x="6705600" y="914400"/>
            <a:ext cx="2209800" cy="762000"/>
          </a:xfrm>
          <a:prstGeom prst="round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Nghiên</a:t>
            </a:r>
            <a:r>
              <a:rPr kumimoji="0" lang="en-US" sz="2400" b="0" i="0" u="none" strike="noStrike" cap="none" normalizeH="0" smtClean="0">
                <a:ln>
                  <a:noFill/>
                </a:ln>
                <a:solidFill>
                  <a:srgbClr val="000000"/>
                </a:solidFill>
                <a:effectLst/>
                <a:latin typeface="Arial" charset="0"/>
              </a:rPr>
              <a:t> cứu ứng dụng</a:t>
            </a:r>
            <a:endParaRPr kumimoji="0" lang="en-US" sz="2400" b="0" i="0" u="none" strike="noStrike" cap="none" normalizeH="0" baseline="0" smtClean="0">
              <a:ln>
                <a:noFill/>
              </a:ln>
              <a:solidFill>
                <a:srgbClr val="000000"/>
              </a:solidFill>
              <a:effectLst/>
              <a:latin typeface="Arial" charset="0"/>
            </a:endParaRPr>
          </a:p>
        </p:txBody>
      </p:sp>
      <p:sp>
        <p:nvSpPr>
          <p:cNvPr id="7" name="Rounded Rectangle 6"/>
          <p:cNvSpPr/>
          <p:nvPr/>
        </p:nvSpPr>
        <p:spPr bwMode="auto">
          <a:xfrm>
            <a:off x="3581400" y="2286000"/>
            <a:ext cx="2133600" cy="8382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Phát</a:t>
            </a:r>
            <a:r>
              <a:rPr kumimoji="0" lang="en-US" sz="2400" b="0" i="0" u="none" strike="noStrike" cap="none" normalizeH="0" smtClean="0">
                <a:ln>
                  <a:noFill/>
                </a:ln>
                <a:solidFill>
                  <a:srgbClr val="000000"/>
                </a:solidFill>
                <a:effectLst/>
                <a:latin typeface="Arial" charset="0"/>
              </a:rPr>
              <a:t> triển công nghệ</a:t>
            </a:r>
            <a:endParaRPr kumimoji="0" lang="en-US" sz="2400" b="0" i="0" u="none" strike="noStrike" cap="none" normalizeH="0" baseline="0" smtClean="0">
              <a:ln>
                <a:noFill/>
              </a:ln>
              <a:solidFill>
                <a:srgbClr val="000000"/>
              </a:solidFill>
              <a:effectLst/>
              <a:latin typeface="Arial" charset="0"/>
            </a:endParaRPr>
          </a:p>
        </p:txBody>
      </p:sp>
      <p:sp>
        <p:nvSpPr>
          <p:cNvPr id="8" name="Rounded Rectangle 7"/>
          <p:cNvSpPr/>
          <p:nvPr/>
        </p:nvSpPr>
        <p:spPr bwMode="auto">
          <a:xfrm>
            <a:off x="6705600" y="1905000"/>
            <a:ext cx="2209800" cy="7620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Triển</a:t>
            </a:r>
            <a:r>
              <a:rPr kumimoji="0" lang="en-US" sz="2400" b="0" i="0" u="none" strike="noStrike" cap="none" normalizeH="0" smtClean="0">
                <a:ln>
                  <a:noFill/>
                </a:ln>
                <a:solidFill>
                  <a:srgbClr val="000000"/>
                </a:solidFill>
                <a:effectLst/>
                <a:latin typeface="Arial" charset="0"/>
              </a:rPr>
              <a:t> khai thực nghiệm</a:t>
            </a:r>
            <a:endParaRPr kumimoji="0" lang="en-US" sz="2400" b="0" i="0" u="none" strike="noStrike" cap="none" normalizeH="0" baseline="0" smtClean="0">
              <a:ln>
                <a:noFill/>
              </a:ln>
              <a:solidFill>
                <a:srgbClr val="000000"/>
              </a:solidFill>
              <a:effectLst/>
              <a:latin typeface="Arial" charset="0"/>
            </a:endParaRPr>
          </a:p>
        </p:txBody>
      </p:sp>
      <p:sp>
        <p:nvSpPr>
          <p:cNvPr id="9" name="Rounded Rectangle 8"/>
          <p:cNvSpPr/>
          <p:nvPr/>
        </p:nvSpPr>
        <p:spPr bwMode="auto">
          <a:xfrm>
            <a:off x="6705600" y="2743200"/>
            <a:ext cx="2209800" cy="762000"/>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Sản</a:t>
            </a:r>
            <a:r>
              <a:rPr kumimoji="0" lang="en-US" sz="2400" b="0" i="0" u="none" strike="noStrike" cap="none" normalizeH="0" smtClean="0">
                <a:ln>
                  <a:noFill/>
                </a:ln>
                <a:solidFill>
                  <a:srgbClr val="000000"/>
                </a:solidFill>
                <a:effectLst/>
                <a:latin typeface="Arial" charset="0"/>
              </a:rPr>
              <a:t> xuất thử nghiệm</a:t>
            </a:r>
            <a:endParaRPr kumimoji="0" lang="en-US" sz="2400" b="0" i="0" u="none" strike="noStrike" cap="none" normalizeH="0" baseline="0" smtClean="0">
              <a:ln>
                <a:noFill/>
              </a:ln>
              <a:solidFill>
                <a:srgbClr val="000000"/>
              </a:solidFill>
              <a:effectLst/>
              <a:latin typeface="Arial" charset="0"/>
            </a:endParaRPr>
          </a:p>
        </p:txBody>
      </p:sp>
      <p:sp>
        <p:nvSpPr>
          <p:cNvPr id="10" name="Rounded Rectangle 9"/>
          <p:cNvSpPr/>
          <p:nvPr/>
        </p:nvSpPr>
        <p:spPr bwMode="auto">
          <a:xfrm>
            <a:off x="3581400" y="4648200"/>
            <a:ext cx="2133600" cy="838200"/>
          </a:xfrm>
          <a:prstGeom prst="round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rPr>
              <a:t>Dịch</a:t>
            </a:r>
            <a:r>
              <a:rPr kumimoji="0" lang="en-US" sz="2400" b="0" i="0" u="none" strike="noStrike" cap="none" normalizeH="0" smtClean="0">
                <a:ln>
                  <a:noFill/>
                </a:ln>
                <a:solidFill>
                  <a:srgbClr val="000000"/>
                </a:solidFill>
                <a:effectLst/>
                <a:latin typeface="Arial" charset="0"/>
              </a:rPr>
              <a:t> vụ KH&amp;CN</a:t>
            </a:r>
            <a:endParaRPr kumimoji="0" lang="en-US" sz="2400" b="0" i="0" u="none" strike="noStrike" cap="none" normalizeH="0" baseline="0" smtClean="0">
              <a:ln>
                <a:noFill/>
              </a:ln>
              <a:solidFill>
                <a:srgbClr val="000000"/>
              </a:solidFill>
              <a:effectLst/>
              <a:latin typeface="Arial" charset="0"/>
            </a:endParaRPr>
          </a:p>
        </p:txBody>
      </p:sp>
      <p:sp>
        <p:nvSpPr>
          <p:cNvPr id="11" name="Rounded Rectangle 10"/>
          <p:cNvSpPr/>
          <p:nvPr/>
        </p:nvSpPr>
        <p:spPr bwMode="auto">
          <a:xfrm>
            <a:off x="6324600" y="37338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Hđ</a:t>
            </a:r>
            <a:r>
              <a:rPr kumimoji="0" lang="en-US" sz="1600" b="1" i="0" u="none" strike="noStrike" cap="none" normalizeH="0" smtClean="0">
                <a:ln>
                  <a:noFill/>
                </a:ln>
                <a:solidFill>
                  <a:srgbClr val="000000"/>
                </a:solidFill>
                <a:effectLst/>
                <a:latin typeface="Arial" charset="0"/>
              </a:rPr>
              <a:t> </a:t>
            </a:r>
            <a:r>
              <a:rPr kumimoji="0" lang="en-US" sz="1600" b="1" i="0" u="none" strike="noStrike" cap="none" normalizeH="0" baseline="0" smtClean="0">
                <a:ln>
                  <a:noFill/>
                </a:ln>
                <a:solidFill>
                  <a:srgbClr val="000000"/>
                </a:solidFill>
                <a:effectLst/>
                <a:latin typeface="Arial" charset="0"/>
              </a:rPr>
              <a:t>Hỗ</a:t>
            </a:r>
            <a:r>
              <a:rPr kumimoji="0" lang="en-US" sz="1600" b="1" i="0" u="none" strike="noStrike" cap="none" normalizeH="0" smtClean="0">
                <a:ln>
                  <a:noFill/>
                </a:ln>
                <a:solidFill>
                  <a:srgbClr val="000000"/>
                </a:solidFill>
                <a:effectLst/>
                <a:latin typeface="Arial" charset="0"/>
              </a:rPr>
              <a:t> trợ NCKH&amp;PTCN</a:t>
            </a:r>
            <a:endParaRPr kumimoji="0" lang="en-US" sz="1600" b="1" i="0" u="none" strike="noStrike" cap="none" normalizeH="0" baseline="0" smtClean="0">
              <a:ln>
                <a:noFill/>
              </a:ln>
              <a:solidFill>
                <a:srgbClr val="000000"/>
              </a:solidFill>
              <a:effectLst/>
              <a:latin typeface="Arial" charset="0"/>
            </a:endParaRPr>
          </a:p>
        </p:txBody>
      </p:sp>
      <p:sp>
        <p:nvSpPr>
          <p:cNvPr id="13" name="Rounded Rectangle 12"/>
          <p:cNvSpPr/>
          <p:nvPr/>
        </p:nvSpPr>
        <p:spPr bwMode="auto">
          <a:xfrm>
            <a:off x="6324600" y="4114800"/>
            <a:ext cx="2590800" cy="3048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H</a:t>
            </a:r>
            <a:r>
              <a:rPr kumimoji="0" lang="en-US" sz="1600" b="1" i="0" u="none" strike="noStrike" cap="none" normalizeH="0" smtClean="0">
                <a:ln>
                  <a:noFill/>
                </a:ln>
                <a:solidFill>
                  <a:srgbClr val="000000"/>
                </a:solidFill>
                <a:effectLst/>
                <a:latin typeface="Arial" charset="0"/>
              </a:rPr>
              <a:t>động liên quan đến</a:t>
            </a:r>
            <a:endParaRPr kumimoji="0" lang="en-US" sz="1600" b="1" i="0" u="none" strike="noStrike" cap="none" normalizeH="0" baseline="0" smtClean="0">
              <a:ln>
                <a:noFill/>
              </a:ln>
              <a:solidFill>
                <a:srgbClr val="000000"/>
              </a:solidFill>
              <a:effectLst/>
              <a:latin typeface="Arial" charset="0"/>
            </a:endParaRPr>
          </a:p>
        </p:txBody>
      </p:sp>
      <p:sp>
        <p:nvSpPr>
          <p:cNvPr id="14" name="Rounded Rectangle 13"/>
          <p:cNvSpPr/>
          <p:nvPr/>
        </p:nvSpPr>
        <p:spPr bwMode="auto">
          <a:xfrm>
            <a:off x="7162800" y="4495800"/>
            <a:ext cx="9144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CGCN</a:t>
            </a:r>
            <a:endParaRPr kumimoji="0" lang="en-US" sz="1600" b="1" i="0" u="none" strike="noStrike" cap="none" normalizeH="0" baseline="0" smtClean="0">
              <a:ln>
                <a:noFill/>
              </a:ln>
              <a:solidFill>
                <a:srgbClr val="000000"/>
              </a:solidFill>
              <a:effectLst/>
              <a:latin typeface="Arial" charset="0"/>
            </a:endParaRPr>
          </a:p>
        </p:txBody>
      </p:sp>
      <p:sp>
        <p:nvSpPr>
          <p:cNvPr id="16" name="Rounded Rectangle 15"/>
          <p:cNvSpPr/>
          <p:nvPr/>
        </p:nvSpPr>
        <p:spPr bwMode="auto">
          <a:xfrm>
            <a:off x="6324600" y="5410200"/>
            <a:ext cx="2590800" cy="304800"/>
          </a:xfrm>
          <a:prstGeom prst="roundRect">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Dịch vụ về</a:t>
            </a:r>
            <a:endParaRPr kumimoji="0" lang="en-US" sz="1600" b="1" i="0" u="none" strike="noStrike" cap="none" normalizeH="0" baseline="0" smtClean="0">
              <a:ln>
                <a:noFill/>
              </a:ln>
              <a:solidFill>
                <a:srgbClr val="000000"/>
              </a:solidFill>
              <a:effectLst/>
              <a:latin typeface="Arial" charset="0"/>
            </a:endParaRPr>
          </a:p>
        </p:txBody>
      </p:sp>
      <p:sp>
        <p:nvSpPr>
          <p:cNvPr id="17" name="Rounded Rectangle 16"/>
          <p:cNvSpPr/>
          <p:nvPr/>
        </p:nvSpPr>
        <p:spPr bwMode="auto">
          <a:xfrm>
            <a:off x="6781800" y="5743903"/>
            <a:ext cx="8382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TT, TV</a:t>
            </a:r>
            <a:endParaRPr kumimoji="0" lang="en-US" sz="1600" b="1" i="0" u="none" strike="noStrike" cap="none" normalizeH="0" baseline="0" smtClean="0">
              <a:ln>
                <a:noFill/>
              </a:ln>
              <a:solidFill>
                <a:srgbClr val="000000"/>
              </a:solidFill>
              <a:effectLst/>
              <a:latin typeface="Arial" charset="0"/>
            </a:endParaRPr>
          </a:p>
        </p:txBody>
      </p:sp>
      <p:sp>
        <p:nvSpPr>
          <p:cNvPr id="18" name="Rounded Rectangle 17"/>
          <p:cNvSpPr/>
          <p:nvPr/>
        </p:nvSpPr>
        <p:spPr bwMode="auto">
          <a:xfrm>
            <a:off x="6705600" y="6019800"/>
            <a:ext cx="2209800" cy="304800"/>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Pbiến, UD thành</a:t>
            </a:r>
            <a:r>
              <a:rPr kumimoji="0" lang="en-US" sz="1600" b="1" i="0" u="none" strike="noStrike" cap="none" normalizeH="0" smtClean="0">
                <a:ln>
                  <a:noFill/>
                </a:ln>
                <a:solidFill>
                  <a:srgbClr val="000000"/>
                </a:solidFill>
                <a:effectLst/>
                <a:latin typeface="Arial" charset="0"/>
              </a:rPr>
              <a:t> tựu</a:t>
            </a:r>
            <a:endParaRPr kumimoji="0" lang="en-US" sz="1600" b="1" i="0" u="none" strike="noStrike" cap="none" normalizeH="0" baseline="0" smtClean="0">
              <a:ln>
                <a:noFill/>
              </a:ln>
              <a:solidFill>
                <a:srgbClr val="000000"/>
              </a:solidFill>
              <a:effectLst/>
              <a:latin typeface="Arial" charset="0"/>
            </a:endParaRPr>
          </a:p>
        </p:txBody>
      </p:sp>
      <p:sp>
        <p:nvSpPr>
          <p:cNvPr id="20" name="Right Arrow 19"/>
          <p:cNvSpPr/>
          <p:nvPr/>
        </p:nvSpPr>
        <p:spPr bwMode="auto">
          <a:xfrm>
            <a:off x="0" y="1295400"/>
            <a:ext cx="3200400" cy="4038600"/>
          </a:xfrm>
          <a:prstGeom prst="rightArrow">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smtClean="0">
                <a:ln>
                  <a:noFill/>
                </a:ln>
                <a:solidFill>
                  <a:schemeClr val="tx1"/>
                </a:solidFill>
                <a:effectLst/>
                <a:latin typeface="Arial" charset="0"/>
              </a:rPr>
              <a:t>Hoạt</a:t>
            </a:r>
            <a:r>
              <a:rPr kumimoji="0" lang="en-US" sz="4000" b="0" i="0" u="none" strike="noStrike" cap="none" normalizeH="0" smtClean="0">
                <a:ln>
                  <a:noFill/>
                </a:ln>
                <a:solidFill>
                  <a:schemeClr val="tx1"/>
                </a:solidFill>
                <a:effectLst/>
                <a:latin typeface="Arial" charset="0"/>
              </a:rPr>
              <a:t> động KH&amp;CN</a:t>
            </a:r>
            <a:endParaRPr kumimoji="0" lang="en-US" sz="4000" b="0" i="0" u="none" strike="noStrike" cap="none" normalizeH="0" baseline="0" smtClean="0">
              <a:ln>
                <a:noFill/>
              </a:ln>
              <a:solidFill>
                <a:schemeClr val="tx1"/>
              </a:solidFill>
              <a:effectLst/>
              <a:latin typeface="Arial" charset="0"/>
            </a:endParaRPr>
          </a:p>
        </p:txBody>
      </p:sp>
      <p:cxnSp>
        <p:nvCxnSpPr>
          <p:cNvPr id="22" name="Straight Arrow Connector 21"/>
          <p:cNvCxnSpPr>
            <a:stCxn id="4" idx="3"/>
            <a:endCxn id="5" idx="1"/>
          </p:cNvCxnSpPr>
          <p:nvPr/>
        </p:nvCxnSpPr>
        <p:spPr bwMode="auto">
          <a:xfrm flipV="1">
            <a:off x="5715000" y="457200"/>
            <a:ext cx="990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a:stCxn id="4" idx="3"/>
            <a:endCxn id="6" idx="1"/>
          </p:cNvCxnSpPr>
          <p:nvPr/>
        </p:nvCxnSpPr>
        <p:spPr bwMode="auto">
          <a:xfrm>
            <a:off x="5715000" y="952500"/>
            <a:ext cx="990600" cy="342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a:stCxn id="7" idx="3"/>
            <a:endCxn id="8" idx="1"/>
          </p:cNvCxnSpPr>
          <p:nvPr/>
        </p:nvCxnSpPr>
        <p:spPr bwMode="auto">
          <a:xfrm flipV="1">
            <a:off x="5715000" y="2286000"/>
            <a:ext cx="990600"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a:stCxn id="7" idx="3"/>
            <a:endCxn id="9" idx="1"/>
          </p:cNvCxnSpPr>
          <p:nvPr/>
        </p:nvCxnSpPr>
        <p:spPr bwMode="auto">
          <a:xfrm>
            <a:off x="5715000" y="2705100"/>
            <a:ext cx="990600"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10" idx="3"/>
            <a:endCxn id="11" idx="1"/>
          </p:cNvCxnSpPr>
          <p:nvPr/>
        </p:nvCxnSpPr>
        <p:spPr bwMode="auto">
          <a:xfrm flipV="1">
            <a:off x="5715000" y="3886200"/>
            <a:ext cx="609600" cy="1181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Straight Arrow Connector 31"/>
          <p:cNvCxnSpPr>
            <a:stCxn id="10" idx="3"/>
            <a:endCxn id="13" idx="1"/>
          </p:cNvCxnSpPr>
          <p:nvPr/>
        </p:nvCxnSpPr>
        <p:spPr bwMode="auto">
          <a:xfrm flipV="1">
            <a:off x="5715000" y="4267200"/>
            <a:ext cx="609600" cy="800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a:stCxn id="10" idx="3"/>
            <a:endCxn id="16" idx="1"/>
          </p:cNvCxnSpPr>
          <p:nvPr/>
        </p:nvCxnSpPr>
        <p:spPr bwMode="auto">
          <a:xfrm>
            <a:off x="5715000" y="5067300"/>
            <a:ext cx="609600" cy="4953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8" name="Flowchart: Decision 47"/>
          <p:cNvSpPr/>
          <p:nvPr/>
        </p:nvSpPr>
        <p:spPr bwMode="auto">
          <a:xfrm>
            <a:off x="3048000" y="762000"/>
            <a:ext cx="381000" cy="381000"/>
          </a:xfrm>
          <a:prstGeom prst="flowChartDecision">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1</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49" name="Flowchart: Decision 48"/>
          <p:cNvSpPr/>
          <p:nvPr/>
        </p:nvSpPr>
        <p:spPr bwMode="auto">
          <a:xfrm>
            <a:off x="3048000" y="2514600"/>
            <a:ext cx="381000" cy="381000"/>
          </a:xfrm>
          <a:prstGeom prst="flowChartDecision">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2</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50" name="Flowchart: Decision 49"/>
          <p:cNvSpPr/>
          <p:nvPr/>
        </p:nvSpPr>
        <p:spPr bwMode="auto">
          <a:xfrm>
            <a:off x="3048000" y="4876800"/>
            <a:ext cx="381000" cy="381000"/>
          </a:xfrm>
          <a:prstGeom prst="flowChartDecision">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mtClean="0">
                <a:solidFill>
                  <a:schemeClr val="accent1">
                    <a:lumMod val="50000"/>
                  </a:schemeClr>
                </a:solidFill>
              </a:rPr>
              <a:t>3</a:t>
            </a:r>
            <a:endParaRPr kumimoji="0" lang="en-US" sz="2400" b="0" i="0" u="none" strike="noStrike" cap="none" normalizeH="0" baseline="0" smtClean="0">
              <a:ln>
                <a:noFill/>
              </a:ln>
              <a:solidFill>
                <a:schemeClr val="accent1">
                  <a:lumMod val="50000"/>
                </a:schemeClr>
              </a:solidFill>
              <a:effectLst/>
              <a:latin typeface="Arial" charset="0"/>
            </a:endParaRPr>
          </a:p>
        </p:txBody>
      </p:sp>
      <p:sp>
        <p:nvSpPr>
          <p:cNvPr id="56" name="Rounded Rectangle 55"/>
          <p:cNvSpPr/>
          <p:nvPr/>
        </p:nvSpPr>
        <p:spPr bwMode="auto">
          <a:xfrm>
            <a:off x="6324600" y="44958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SHTT</a:t>
            </a:r>
            <a:endParaRPr kumimoji="0" lang="en-US" sz="1600" b="1" i="0" u="none" strike="noStrike" cap="none" normalizeH="0" baseline="0" smtClean="0">
              <a:ln>
                <a:noFill/>
              </a:ln>
              <a:solidFill>
                <a:srgbClr val="000000"/>
              </a:solidFill>
              <a:effectLst/>
              <a:latin typeface="Arial" charset="0"/>
            </a:endParaRPr>
          </a:p>
        </p:txBody>
      </p:sp>
      <p:sp>
        <p:nvSpPr>
          <p:cNvPr id="57" name="Rounded Rectangle 56"/>
          <p:cNvSpPr/>
          <p:nvPr/>
        </p:nvSpPr>
        <p:spPr bwMode="auto">
          <a:xfrm>
            <a:off x="8153400" y="44958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TĐC</a:t>
            </a:r>
          </a:p>
        </p:txBody>
      </p:sp>
      <p:sp>
        <p:nvSpPr>
          <p:cNvPr id="59" name="Rounded Rectangle 58"/>
          <p:cNvSpPr/>
          <p:nvPr/>
        </p:nvSpPr>
        <p:spPr bwMode="auto">
          <a:xfrm>
            <a:off x="6781800" y="4800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ABH</a:t>
            </a:r>
            <a:endParaRPr kumimoji="0" lang="en-US" sz="1600" b="1" i="0" u="none" strike="noStrike" cap="none" normalizeH="0" baseline="0" smtClean="0">
              <a:ln>
                <a:noFill/>
              </a:ln>
              <a:solidFill>
                <a:srgbClr val="000000"/>
              </a:solidFill>
              <a:effectLst/>
              <a:latin typeface="Arial" charset="0"/>
            </a:endParaRPr>
          </a:p>
        </p:txBody>
      </p:sp>
      <p:sp>
        <p:nvSpPr>
          <p:cNvPr id="60" name="Rounded Rectangle 59"/>
          <p:cNvSpPr/>
          <p:nvPr/>
        </p:nvSpPr>
        <p:spPr bwMode="auto">
          <a:xfrm>
            <a:off x="7620000" y="4800600"/>
            <a:ext cx="762000" cy="228600"/>
          </a:xfrm>
          <a:prstGeom prst="roundRect">
            <a:avLst/>
          </a:prstGeom>
          <a:solidFill>
            <a:srgbClr val="FF9966"/>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Arial" charset="0"/>
              </a:rPr>
              <a:t>NLNT</a:t>
            </a:r>
          </a:p>
        </p:txBody>
      </p:sp>
      <p:sp>
        <p:nvSpPr>
          <p:cNvPr id="62" name="Rounded Rectangle 61"/>
          <p:cNvSpPr/>
          <p:nvPr/>
        </p:nvSpPr>
        <p:spPr bwMode="auto">
          <a:xfrm>
            <a:off x="7772400" y="5743903"/>
            <a:ext cx="914400" cy="228600"/>
          </a:xfrm>
          <a:prstGeom prst="round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smtClean="0">
                <a:solidFill>
                  <a:srgbClr val="000000"/>
                </a:solidFill>
              </a:rPr>
              <a:t>ĐT, BD</a:t>
            </a:r>
            <a:endParaRPr kumimoji="0" lang="en-US" sz="1600" b="1" i="0" u="none" strike="noStrike" cap="none" normalizeH="0" baseline="0" smtClean="0">
              <a:ln>
                <a:noFill/>
              </a:ln>
              <a:solidFill>
                <a:srgbClr val="000000"/>
              </a:solidFill>
              <a:effectLst/>
              <a:latin typeface="Arial" charset="0"/>
            </a:endParaRPr>
          </a:p>
        </p:txBody>
      </p:sp>
    </p:spTree>
    <p:extLst>
      <p:ext uri="{BB962C8B-B14F-4D97-AF65-F5344CB8AC3E}">
        <p14:creationId xmlns:p14="http://schemas.microsoft.com/office/powerpoint/2010/main" val="1308034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arn(inVertical)">
                                      <p:cBhvr>
                                        <p:cTn id="41" dur="500"/>
                                        <p:tgtEl>
                                          <p:spTgt spid="4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0-#ppt_h/2"/>
                                          </p:val>
                                        </p:tav>
                                        <p:tav tm="100000">
                                          <p:val>
                                            <p:strVal val="#ppt_y"/>
                                          </p:val>
                                        </p:tav>
                                      </p:tavLst>
                                    </p:anim>
                                  </p:childTnLst>
                                </p:cTn>
                              </p:par>
                              <p:par>
                                <p:cTn id="61" presetID="2" presetClass="entr" presetSubtype="9"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12"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0-#ppt_w/2"/>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12"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0-#ppt_w/2"/>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0-#ppt_w/2"/>
                                          </p:val>
                                        </p:tav>
                                        <p:tav tm="100000">
                                          <p:val>
                                            <p:strVal val="#ppt_x"/>
                                          </p:val>
                                        </p:tav>
                                      </p:tavLst>
                                    </p:anim>
                                    <p:anim calcmode="lin" valueType="num">
                                      <p:cBhvr additive="base">
                                        <p:cTn id="96" dur="500" fill="hold"/>
                                        <p:tgtEl>
                                          <p:spTgt spid="56"/>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0-#ppt_w/2"/>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500" fill="hold"/>
                                        <p:tgtEl>
                                          <p:spTgt spid="57"/>
                                        </p:tgtEl>
                                        <p:attrNameLst>
                                          <p:attrName>ppt_x</p:attrName>
                                        </p:attrNameLst>
                                      </p:cBhvr>
                                      <p:tavLst>
                                        <p:tav tm="0">
                                          <p:val>
                                            <p:strVal val="0-#ppt_w/2"/>
                                          </p:val>
                                        </p:tav>
                                        <p:tav tm="100000">
                                          <p:val>
                                            <p:strVal val="#ppt_x"/>
                                          </p:val>
                                        </p:tav>
                                      </p:tavLst>
                                    </p:anim>
                                    <p:anim calcmode="lin" valueType="num">
                                      <p:cBhvr additive="base">
                                        <p:cTn id="104" dur="500" fill="hold"/>
                                        <p:tgtEl>
                                          <p:spTgt spid="57"/>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500" fill="hold"/>
                                        <p:tgtEl>
                                          <p:spTgt spid="59"/>
                                        </p:tgtEl>
                                        <p:attrNameLst>
                                          <p:attrName>ppt_x</p:attrName>
                                        </p:attrNameLst>
                                      </p:cBhvr>
                                      <p:tavLst>
                                        <p:tav tm="0">
                                          <p:val>
                                            <p:strVal val="0-#ppt_w/2"/>
                                          </p:val>
                                        </p:tav>
                                        <p:tav tm="100000">
                                          <p:val>
                                            <p:strVal val="#ppt_x"/>
                                          </p:val>
                                        </p:tav>
                                      </p:tavLst>
                                    </p:anim>
                                    <p:anim calcmode="lin" valueType="num">
                                      <p:cBhvr additive="base">
                                        <p:cTn id="108" dur="500" fill="hold"/>
                                        <p:tgtEl>
                                          <p:spTgt spid="59"/>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0-#ppt_w/2"/>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9"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additive="base">
                                        <p:cTn id="117" dur="500" fill="hold"/>
                                        <p:tgtEl>
                                          <p:spTgt spid="38"/>
                                        </p:tgtEl>
                                        <p:attrNameLst>
                                          <p:attrName>ppt_x</p:attrName>
                                        </p:attrNameLst>
                                      </p:cBhvr>
                                      <p:tavLst>
                                        <p:tav tm="0">
                                          <p:val>
                                            <p:strVal val="0-#ppt_w/2"/>
                                          </p:val>
                                        </p:tav>
                                        <p:tav tm="100000">
                                          <p:val>
                                            <p:strVal val="#ppt_x"/>
                                          </p:val>
                                        </p:tav>
                                      </p:tavLst>
                                    </p:anim>
                                    <p:anim calcmode="lin" valueType="num">
                                      <p:cBhvr additive="base">
                                        <p:cTn id="118" dur="500" fill="hold"/>
                                        <p:tgtEl>
                                          <p:spTgt spid="38"/>
                                        </p:tgtEl>
                                        <p:attrNameLst>
                                          <p:attrName>ppt_y</p:attrName>
                                        </p:attrNameLst>
                                      </p:cBhvr>
                                      <p:tavLst>
                                        <p:tav tm="0">
                                          <p:val>
                                            <p:strVal val="0-#ppt_h/2"/>
                                          </p:val>
                                        </p:tav>
                                        <p:tav tm="100000">
                                          <p:val>
                                            <p:strVal val="#ppt_y"/>
                                          </p:val>
                                        </p:tav>
                                      </p:tavLst>
                                    </p:anim>
                                  </p:childTnLst>
                                </p:cTn>
                              </p:par>
                              <p:par>
                                <p:cTn id="119" presetID="2" presetClass="entr" presetSubtype="9"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anim calcmode="lin" valueType="num">
                                      <p:cBhvr additive="base">
                                        <p:cTn id="121" dur="500" fill="hold"/>
                                        <p:tgtEl>
                                          <p:spTgt spid="16"/>
                                        </p:tgtEl>
                                        <p:attrNameLst>
                                          <p:attrName>ppt_x</p:attrName>
                                        </p:attrNameLst>
                                      </p:cBhvr>
                                      <p:tavLst>
                                        <p:tav tm="0">
                                          <p:val>
                                            <p:strVal val="0-#ppt_w/2"/>
                                          </p:val>
                                        </p:tav>
                                        <p:tav tm="100000">
                                          <p:val>
                                            <p:strVal val="#ppt_x"/>
                                          </p:val>
                                        </p:tav>
                                      </p:tavLst>
                                    </p:anim>
                                    <p:anim calcmode="lin" valueType="num">
                                      <p:cBhvr additive="base">
                                        <p:cTn id="122" dur="500" fill="hold"/>
                                        <p:tgtEl>
                                          <p:spTgt spid="16"/>
                                        </p:tgtEl>
                                        <p:attrNameLst>
                                          <p:attrName>ppt_y</p:attrName>
                                        </p:attrNameLst>
                                      </p:cBhvr>
                                      <p:tavLst>
                                        <p:tav tm="0">
                                          <p:val>
                                            <p:strVal val="0-#ppt_h/2"/>
                                          </p:val>
                                        </p:tav>
                                        <p:tav tm="100000">
                                          <p:val>
                                            <p:strVal val="#ppt_y"/>
                                          </p:val>
                                        </p:tav>
                                      </p:tavLst>
                                    </p:anim>
                                  </p:childTnLst>
                                </p:cTn>
                              </p:par>
                              <p:par>
                                <p:cTn id="123" presetID="2" presetClass="entr" presetSubtype="9"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0-#ppt_w/2"/>
                                          </p:val>
                                        </p:tav>
                                        <p:tav tm="100000">
                                          <p:val>
                                            <p:strVal val="#ppt_x"/>
                                          </p:val>
                                        </p:tav>
                                      </p:tavLst>
                                    </p:anim>
                                    <p:anim calcmode="lin" valueType="num">
                                      <p:cBhvr additive="base">
                                        <p:cTn id="126" dur="500" fill="hold"/>
                                        <p:tgtEl>
                                          <p:spTgt spid="17"/>
                                        </p:tgtEl>
                                        <p:attrNameLst>
                                          <p:attrName>ppt_y</p:attrName>
                                        </p:attrNameLst>
                                      </p:cBhvr>
                                      <p:tavLst>
                                        <p:tav tm="0">
                                          <p:val>
                                            <p:strVal val="0-#ppt_h/2"/>
                                          </p:val>
                                        </p:tav>
                                        <p:tav tm="100000">
                                          <p:val>
                                            <p:strVal val="#ppt_y"/>
                                          </p:val>
                                        </p:tav>
                                      </p:tavLst>
                                    </p:anim>
                                  </p:childTnLst>
                                </p:cTn>
                              </p:par>
                              <p:par>
                                <p:cTn id="127" presetID="2" presetClass="entr" presetSubtype="9" fill="hold" grpId="0"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additive="base">
                                        <p:cTn id="129" dur="500" fill="hold"/>
                                        <p:tgtEl>
                                          <p:spTgt spid="62"/>
                                        </p:tgtEl>
                                        <p:attrNameLst>
                                          <p:attrName>ppt_x</p:attrName>
                                        </p:attrNameLst>
                                      </p:cBhvr>
                                      <p:tavLst>
                                        <p:tav tm="0">
                                          <p:val>
                                            <p:strVal val="0-#ppt_w/2"/>
                                          </p:val>
                                        </p:tav>
                                        <p:tav tm="100000">
                                          <p:val>
                                            <p:strVal val="#ppt_x"/>
                                          </p:val>
                                        </p:tav>
                                      </p:tavLst>
                                    </p:anim>
                                    <p:anim calcmode="lin" valueType="num">
                                      <p:cBhvr additive="base">
                                        <p:cTn id="130" dur="500" fill="hold"/>
                                        <p:tgtEl>
                                          <p:spTgt spid="62"/>
                                        </p:tgtEl>
                                        <p:attrNameLst>
                                          <p:attrName>ppt_y</p:attrName>
                                        </p:attrNameLst>
                                      </p:cBhvr>
                                      <p:tavLst>
                                        <p:tav tm="0">
                                          <p:val>
                                            <p:strVal val="0-#ppt_h/2"/>
                                          </p:val>
                                        </p:tav>
                                        <p:tav tm="100000">
                                          <p:val>
                                            <p:strVal val="#ppt_y"/>
                                          </p:val>
                                        </p:tav>
                                      </p:tavLst>
                                    </p:anim>
                                  </p:childTnLst>
                                </p:cTn>
                              </p:par>
                              <p:par>
                                <p:cTn id="131" presetID="2" presetClass="entr" presetSubtype="9" fill="hold" grpId="0" nodeType="withEffect">
                                  <p:stCondLst>
                                    <p:cond delay="0"/>
                                  </p:stCondLst>
                                  <p:childTnLst>
                                    <p:set>
                                      <p:cBhvr>
                                        <p:cTn id="132" dur="1" fill="hold">
                                          <p:stCondLst>
                                            <p:cond delay="0"/>
                                          </p:stCondLst>
                                        </p:cTn>
                                        <p:tgtEl>
                                          <p:spTgt spid="18"/>
                                        </p:tgtEl>
                                        <p:attrNameLst>
                                          <p:attrName>style.visibility</p:attrName>
                                        </p:attrNameLst>
                                      </p:cBhvr>
                                      <p:to>
                                        <p:strVal val="visible"/>
                                      </p:to>
                                    </p:set>
                                    <p:anim calcmode="lin" valueType="num">
                                      <p:cBhvr additive="base">
                                        <p:cTn id="133" dur="500" fill="hold"/>
                                        <p:tgtEl>
                                          <p:spTgt spid="18"/>
                                        </p:tgtEl>
                                        <p:attrNameLst>
                                          <p:attrName>ppt_x</p:attrName>
                                        </p:attrNameLst>
                                      </p:cBhvr>
                                      <p:tavLst>
                                        <p:tav tm="0">
                                          <p:val>
                                            <p:strVal val="0-#ppt_w/2"/>
                                          </p:val>
                                        </p:tav>
                                        <p:tav tm="100000">
                                          <p:val>
                                            <p:strVal val="#ppt_x"/>
                                          </p:val>
                                        </p:tav>
                                      </p:tavLst>
                                    </p:anim>
                                    <p:anim calcmode="lin" valueType="num">
                                      <p:cBhvr additive="base">
                                        <p:cTn id="13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6" grpId="0" animBg="1"/>
      <p:bldP spid="17" grpId="0" animBg="1"/>
      <p:bldP spid="18" grpId="0" animBg="1"/>
      <p:bldP spid="20" grpId="0" animBg="1"/>
      <p:bldP spid="48" grpId="0" animBg="1"/>
      <p:bldP spid="49" grpId="0" animBg="1"/>
      <p:bldP spid="50" grpId="0" animBg="1"/>
      <p:bldP spid="56" grpId="0" animBg="1"/>
      <p:bldP spid="57" grpId="0" animBg="1"/>
      <p:bldP spid="59" grpId="0" animBg="1"/>
      <p:bldP spid="60" grpId="0" animBg="1"/>
      <p:bldP spid="6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Phòng</a:t>
            </a:r>
            <a:r>
              <a:rPr lang="en-US" dirty="0" smtClean="0">
                <a:solidFill>
                  <a:schemeClr val="tx1"/>
                </a:solidFill>
              </a:rPr>
              <a:t> </a:t>
            </a:r>
            <a:r>
              <a:rPr lang="en-US" dirty="0" err="1" smtClean="0">
                <a:solidFill>
                  <a:schemeClr val="tx1"/>
                </a:solidFill>
              </a:rPr>
              <a:t>Kinh</a:t>
            </a:r>
            <a:r>
              <a:rPr lang="en-US" dirty="0" smtClean="0">
                <a:solidFill>
                  <a:schemeClr val="tx1"/>
                </a:solidFill>
              </a:rPr>
              <a:t> </a:t>
            </a:r>
            <a:r>
              <a:rPr lang="en-US" dirty="0" err="1" smtClean="0">
                <a:solidFill>
                  <a:schemeClr val="tx1"/>
                </a:solidFill>
              </a:rPr>
              <a:t>tế</a:t>
            </a:r>
            <a:r>
              <a:rPr lang="en-US" dirty="0" smtClean="0">
                <a:solidFill>
                  <a:schemeClr val="tx1"/>
                </a:solidFill>
              </a:rPr>
              <a:t> </a:t>
            </a:r>
            <a:r>
              <a:rPr lang="en-US" dirty="0" err="1" smtClean="0">
                <a:solidFill>
                  <a:schemeClr val="tx1"/>
                </a:solidFill>
              </a:rPr>
              <a:t>hạ</a:t>
            </a:r>
            <a:r>
              <a:rPr lang="en-US" dirty="0" smtClean="0">
                <a:solidFill>
                  <a:schemeClr val="tx1"/>
                </a:solidFill>
              </a:rPr>
              <a:t> </a:t>
            </a:r>
            <a:r>
              <a:rPr lang="en-US" dirty="0" err="1" smtClean="0">
                <a:solidFill>
                  <a:schemeClr val="tx1"/>
                </a:solidFill>
              </a:rPr>
              <a:t>tầng</a:t>
            </a:r>
            <a:r>
              <a:rPr lang="en-US" dirty="0" smtClean="0">
                <a:solidFill>
                  <a:schemeClr val="tx1"/>
                </a:solidFill>
              </a:rPr>
              <a:t> </a:t>
            </a:r>
            <a:r>
              <a:rPr lang="en-US" dirty="0" err="1" smtClean="0">
                <a:solidFill>
                  <a:schemeClr val="tx1"/>
                </a:solidFill>
              </a:rPr>
              <a:t>Huyện</a:t>
            </a:r>
            <a:r>
              <a:rPr lang="en-US" dirty="0" smtClean="0">
                <a:solidFill>
                  <a:schemeClr val="tx1"/>
                </a:solidFill>
              </a:rPr>
              <a:t> </a:t>
            </a:r>
            <a:r>
              <a:rPr lang="en-US" dirty="0">
                <a:solidFill>
                  <a:schemeClr val="tx1"/>
                </a:solidFill>
              </a:rPr>
              <a:t>X</a:t>
            </a:r>
            <a:endParaRPr lang="en-US" dirty="0">
              <a:solidFill>
                <a:schemeClr val="tx1"/>
              </a:solidFill>
            </a:endParaRP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 y="533400"/>
            <a:ext cx="91440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930526893"/>
              </p:ext>
            </p:extLst>
          </p:nvPr>
        </p:nvGraphicFramePr>
        <p:xfrm>
          <a:off x="2362200" y="3581400"/>
          <a:ext cx="5410200" cy="1877568"/>
        </p:xfrm>
        <a:graphic>
          <a:graphicData uri="http://schemas.openxmlformats.org/drawingml/2006/table">
            <a:tbl>
              <a:tblPr firstRow="1" firstCol="1" lastRow="1" lastCol="1" bandRow="1" bandCol="1"/>
              <a:tblGrid>
                <a:gridCol w="3477037"/>
                <a:gridCol w="713963"/>
                <a:gridCol w="1219200"/>
              </a:tblGrid>
              <a:tr h="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70,825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77,825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7924800" y="3581400"/>
            <a:ext cx="1066800" cy="1752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04 cấp cơ sở</a:t>
            </a:r>
            <a:endParaRPr lang="en-US">
              <a:solidFill>
                <a:schemeClr val="tx1"/>
              </a:solidFill>
            </a:endParaRPr>
          </a:p>
        </p:txBody>
      </p:sp>
    </p:spTree>
    <p:extLst>
      <p:ext uri="{BB962C8B-B14F-4D97-AF65-F5344CB8AC3E}">
        <p14:creationId xmlns:p14="http://schemas.microsoft.com/office/powerpoint/2010/main" val="356195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0" y="152400"/>
            <a:ext cx="9121286"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Sở</a:t>
            </a:r>
            <a:r>
              <a:rPr lang="en-US" dirty="0" smtClean="0">
                <a:solidFill>
                  <a:schemeClr val="tx1"/>
                </a:solidFill>
              </a:rPr>
              <a:t> KH&amp;CN </a:t>
            </a:r>
            <a:endParaRPr lang="en-US"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7907586"/>
              </p:ext>
            </p:extLst>
          </p:nvPr>
        </p:nvGraphicFramePr>
        <p:xfrm>
          <a:off x="2362200" y="5012432"/>
          <a:ext cx="5410200" cy="1877568"/>
        </p:xfrm>
        <a:graphic>
          <a:graphicData uri="http://schemas.openxmlformats.org/drawingml/2006/table">
            <a:tbl>
              <a:tblPr firstRow="1" firstCol="1" lastRow="1" lastCol="1" bandRow="1" bandCol="1"/>
              <a:tblGrid>
                <a:gridCol w="3477037"/>
                <a:gridCol w="713963"/>
                <a:gridCol w="1219200"/>
              </a:tblGrid>
              <a:tr h="178880">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Lĩnh vực nghiên cứu</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1. Khoa học tự nhiên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377,472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2. Khoa học kỹ thuật và công nghệ</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3. Khoa học y, dược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4. Khoa học nông nghiệp</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smtClean="0">
                          <a:solidFill>
                            <a:srgbClr val="000000"/>
                          </a:solidFill>
                          <a:effectLst/>
                          <a:latin typeface="Times New Roman"/>
                          <a:ea typeface="Times New Roman"/>
                        </a:rPr>
                        <a:t> 344,014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5. Khoa học xã hội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en-US" sz="1400">
                          <a:solidFill>
                            <a:srgbClr val="000000"/>
                          </a:solidFill>
                          <a:effectLst/>
                          <a:latin typeface="Times New Roman"/>
                          <a:ea typeface="Times New Roman"/>
                        </a:rPr>
                        <a:t>6. Khoa học nhân văn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123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80">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Tổng số (07 = 01+...+06)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400" b="1">
                          <a:solidFill>
                            <a:srgbClr val="000000"/>
                          </a:solidFill>
                          <a:effectLst/>
                          <a:latin typeface="Times New Roman"/>
                          <a:ea typeface="Times New Roman"/>
                        </a:rPr>
                        <a:t> </a:t>
                      </a:r>
                      <a:r>
                        <a:rPr lang="pt-BR" sz="1400" b="1" smtClean="0">
                          <a:solidFill>
                            <a:srgbClr val="000000"/>
                          </a:solidFill>
                          <a:effectLst/>
                          <a:latin typeface="Times New Roman"/>
                          <a:ea typeface="Times New Roman"/>
                        </a:rPr>
                        <a:t>844,486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7924800" y="3048000"/>
            <a:ext cx="1066800" cy="17526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ĐT các cấp = 0</a:t>
            </a:r>
            <a:endParaRPr lang="en-US">
              <a:solidFill>
                <a:schemeClr val="tx1"/>
              </a:solidFill>
            </a:endParaRPr>
          </a:p>
        </p:txBody>
      </p:sp>
      <p:sp>
        <p:nvSpPr>
          <p:cNvPr id="3" name="Rounded Rectangle 2"/>
          <p:cNvSpPr/>
          <p:nvPr/>
        </p:nvSpPr>
        <p:spPr>
          <a:xfrm>
            <a:off x="6553200" y="2057400"/>
            <a:ext cx="381000" cy="45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924800" y="1963615"/>
            <a:ext cx="533400" cy="4572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579953350"/>
              </p:ext>
            </p:extLst>
          </p:nvPr>
        </p:nvGraphicFramePr>
        <p:xfrm>
          <a:off x="76200" y="2895600"/>
          <a:ext cx="7086600" cy="192024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a:t>
                      </a:r>
                      <a:r>
                        <a:rPr lang="en-US" sz="1400" b="1"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smtClean="0">
                          <a:solidFill>
                            <a:srgbClr val="000000"/>
                          </a:solidFill>
                          <a:effectLst/>
                          <a:latin typeface="Times New Roman"/>
                          <a:ea typeface="Times New Roman"/>
                        </a:rPr>
                        <a:t>2. </a:t>
                      </a:r>
                      <a:r>
                        <a:rPr lang="en-US" sz="1400" b="1">
                          <a:solidFill>
                            <a:srgbClr val="000000"/>
                          </a:solidFill>
                          <a:effectLst/>
                          <a:latin typeface="Times New Roman"/>
                          <a:ea typeface="Times New Roman"/>
                        </a:rPr>
                        <a:t>Chi </a:t>
                      </a:r>
                      <a:r>
                        <a:rPr lang="en-US" sz="1400" b="1" smtClean="0">
                          <a:solidFill>
                            <a:srgbClr val="000000"/>
                          </a:solidFill>
                          <a:effectLst/>
                          <a:latin typeface="Times New Roman"/>
                          <a:ea typeface="Times New Roman"/>
                        </a:rPr>
                        <a:t>khác cho NC&amp;PT</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US" sz="1400" b="1" smtClean="0">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a:t>
                      </a:r>
                      <a:r>
                        <a:rPr lang="en-US" sz="1400" b="1" smtClean="0">
                          <a:solidFill>
                            <a:srgbClr val="000000"/>
                          </a:solidFill>
                          <a:effectLst/>
                          <a:latin typeface="Times New Roman"/>
                          <a:ea typeface="Times New Roman"/>
                        </a:rPr>
                        <a:t>08= </a:t>
                      </a:r>
                      <a:r>
                        <a:rPr lang="en-US" sz="1400" b="1">
                          <a:solidFill>
                            <a:srgbClr val="000000"/>
                          </a:solidFill>
                          <a:effectLst/>
                          <a:latin typeface="Times New Roman"/>
                          <a:ea typeface="Times New Roman"/>
                        </a:rPr>
                        <a:t>01 </a:t>
                      </a:r>
                      <a:r>
                        <a:rPr lang="en-US" sz="1400" b="1" smtClean="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8774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0"/>
            <a:ext cx="8299450" cy="280987"/>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cs typeface="Arial" pitchFamily="34" charset="0"/>
              </a:rPr>
              <a:t>VÍ</a:t>
            </a:r>
            <a:r>
              <a:rPr kumimoji="0" lang="en-US" altLang="en-US" sz="1200" b="1" i="0" u="none" strike="noStrike" cap="none" normalizeH="0" dirty="0" smtClean="0">
                <a:ln>
                  <a:noFill/>
                </a:ln>
                <a:solidFill>
                  <a:srgbClr val="000000"/>
                </a:solidFill>
                <a:effectLst/>
                <a:latin typeface="Arial" pitchFamily="34" charset="0"/>
                <a:cs typeface="Arial" pitchFamily="34" charset="0"/>
              </a:rPr>
              <a:t> DỤ: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Bảo</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err="1" smtClean="0">
                <a:ln>
                  <a:noFill/>
                </a:ln>
                <a:solidFill>
                  <a:srgbClr val="000000"/>
                </a:solidFill>
                <a:effectLst/>
                <a:latin typeface="Arial" pitchFamily="34" charset="0"/>
                <a:cs typeface="Arial" pitchFamily="34" charset="0"/>
              </a:rPr>
              <a:t>tàng</a:t>
            </a:r>
            <a:r>
              <a:rPr kumimoji="0" lang="en-US" altLang="en-US" sz="1200" b="1" i="0" u="none" strike="noStrike" cap="none" normalizeH="0" dirty="0" smtClean="0">
                <a:ln>
                  <a:noFill/>
                </a:ln>
                <a:solidFill>
                  <a:srgbClr val="000000"/>
                </a:solidFill>
                <a:effectLst/>
                <a:latin typeface="Arial" pitchFamily="34" charset="0"/>
                <a:cs typeface="Arial" pitchFamily="34" charset="0"/>
              </a:rPr>
              <a:t> </a:t>
            </a:r>
            <a:r>
              <a:rPr kumimoji="0" lang="en-US" altLang="en-US" sz="1200" b="1" i="0" u="none" strike="noStrike" cap="none" normalizeH="0" dirty="0" smtClean="0">
                <a:ln>
                  <a:noFill/>
                </a:ln>
                <a:solidFill>
                  <a:srgbClr val="000000"/>
                </a:solidFill>
                <a:effectLst/>
                <a:latin typeface="Arial" pitchFamily="34" charset="0"/>
                <a:cs typeface="Arial" pitchFamily="34" charset="0"/>
              </a:rPr>
              <a:t>A</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4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1404942402"/>
              </p:ext>
            </p:extLst>
          </p:nvPr>
        </p:nvGraphicFramePr>
        <p:xfrm>
          <a:off x="228600" y="685800"/>
          <a:ext cx="6858000" cy="1828800"/>
        </p:xfrm>
        <a:graphic>
          <a:graphicData uri="http://schemas.openxmlformats.org/drawingml/2006/table">
            <a:tbl>
              <a:tblPr firstRow="1" firstCol="1" lastRow="1" lastCol="1" bandRow="1" bandCol="1"/>
              <a:tblGrid>
                <a:gridCol w="4530233"/>
                <a:gridCol w="754152"/>
                <a:gridCol w="1573615"/>
              </a:tblGrid>
              <a:tr h="0">
                <a:tc>
                  <a:txBody>
                    <a:bodyPr/>
                    <a:lstStyle/>
                    <a:p>
                      <a:pPr algn="just">
                        <a:spcBef>
                          <a:spcPts val="200"/>
                        </a:spcBef>
                        <a:spcAft>
                          <a:spcPts val="200"/>
                        </a:spcAft>
                      </a:pPr>
                      <a:r>
                        <a:rPr lang="en-US" sz="1200" b="1">
                          <a:solidFill>
                            <a:srgbClr val="000000"/>
                          </a:solidFill>
                          <a:effectLst/>
                          <a:latin typeface="Times New Roman"/>
                          <a:ea typeface="Times New Roman"/>
                        </a:rPr>
                        <a:t>Nguồn cấp kinh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Ngân sách nhà nước (01=02+03)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smtClean="0">
                          <a:solidFill>
                            <a:srgbClr val="000000"/>
                          </a:solidFill>
                          <a:effectLst/>
                          <a:latin typeface="Times New Roman"/>
                          <a:ea typeface="Times New Roman"/>
                        </a:rPr>
                        <a:t> </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1.1 Ngân sách trung 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0">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250</a:t>
                      </a:r>
                      <a:endParaRPr lang="en-US" sz="12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1.2 Ngân sách địa phương</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r>
                        <a:rPr lang="fr-FR" sz="1200" smtClean="0">
                          <a:solidFill>
                            <a:srgbClr val="000000"/>
                          </a:solidFill>
                          <a:effectLst/>
                          <a:latin typeface="Times New Roman"/>
                          <a:ea typeface="Times New Roman"/>
                        </a:rPr>
                        <a:t>360</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Ngoài ngân sách nhà nước (04=05+06)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2.1 Từ nguồn doanh nghiệp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2.2 Từ nguồn tự có của trường Đại học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200">
                          <a:solidFill>
                            <a:srgbClr val="000000"/>
                          </a:solidFill>
                          <a:effectLst/>
                          <a:latin typeface="Times New Roman"/>
                          <a:ea typeface="Times New Roman"/>
                        </a:rPr>
                        <a:t>2.3 Từ nguồn khác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200" b="1">
                          <a:solidFill>
                            <a:srgbClr val="000000"/>
                          </a:solidFill>
                          <a:effectLst/>
                          <a:latin typeface="Times New Roman"/>
                          <a:ea typeface="Times New Roman"/>
                        </a:rPr>
                        <a:t>Nước ngoài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200" b="1">
                          <a:solidFill>
                            <a:srgbClr val="000000"/>
                          </a:solidFill>
                          <a:effectLst/>
                          <a:latin typeface="Times New Roman"/>
                          <a:ea typeface="Times New Roman"/>
                        </a:rPr>
                        <a:t>Tổng số (09=01+04+08)</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200" b="1">
                          <a:solidFill>
                            <a:srgbClr val="000000"/>
                          </a:solidFill>
                          <a:effectLst/>
                          <a:latin typeface="Times New Roman"/>
                          <a:ea typeface="Times New Roman"/>
                        </a:rPr>
                        <a:t>09</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200" b="1" smtClean="0">
                          <a:solidFill>
                            <a:srgbClr val="000000"/>
                          </a:solidFill>
                          <a:effectLst/>
                          <a:latin typeface="Times New Roman"/>
                          <a:ea typeface="Times New Roman"/>
                        </a:rPr>
                        <a:t>610</a:t>
                      </a:r>
                      <a:r>
                        <a:rPr lang="fr-FR" sz="1200" b="1">
                          <a:solidFill>
                            <a:srgbClr val="000000"/>
                          </a:solidFill>
                          <a:effectLst/>
                          <a:latin typeface="Times New Roman"/>
                          <a:ea typeface="Times New Roman"/>
                        </a:rPr>
                        <a:t> </a:t>
                      </a:r>
                      <a:endParaRPr lang="en-US" sz="2000" b="1">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5400" y="2590800"/>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1138723423"/>
              </p:ext>
            </p:extLst>
          </p:nvPr>
        </p:nvGraphicFramePr>
        <p:xfrm>
          <a:off x="76200" y="2895600"/>
          <a:ext cx="7086600" cy="192024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a:t>
                      </a:r>
                      <a:r>
                        <a:rPr lang="en-US" sz="1400" b="1"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250</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0" smtClean="0">
                          <a:solidFill>
                            <a:schemeClr val="tx1"/>
                          </a:solidFill>
                          <a:effectLst/>
                          <a:latin typeface="Times New Roman"/>
                          <a:ea typeface="Times New Roman"/>
                        </a:rPr>
                        <a:t>360</a:t>
                      </a: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smtClean="0">
                          <a:solidFill>
                            <a:srgbClr val="000000"/>
                          </a:solidFill>
                          <a:effectLst/>
                          <a:latin typeface="Times New Roman"/>
                          <a:ea typeface="Times New Roman"/>
                        </a:rPr>
                        <a:t>2. </a:t>
                      </a:r>
                      <a:r>
                        <a:rPr lang="en-US" sz="1400" b="1">
                          <a:solidFill>
                            <a:srgbClr val="000000"/>
                          </a:solidFill>
                          <a:effectLst/>
                          <a:latin typeface="Times New Roman"/>
                          <a:ea typeface="Times New Roman"/>
                        </a:rPr>
                        <a:t>Chi </a:t>
                      </a:r>
                      <a:r>
                        <a:rPr lang="en-US" sz="1400" b="1" smtClean="0">
                          <a:solidFill>
                            <a:srgbClr val="000000"/>
                          </a:solidFill>
                          <a:effectLst/>
                          <a:latin typeface="Times New Roman"/>
                          <a:ea typeface="Times New Roman"/>
                        </a:rPr>
                        <a:t>khác cho NC&amp;PT</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a:t>
                      </a:r>
                      <a:r>
                        <a:rPr lang="en-US" sz="1400" b="1" smtClean="0">
                          <a:solidFill>
                            <a:srgbClr val="000000"/>
                          </a:solidFill>
                          <a:effectLst/>
                          <a:latin typeface="Times New Roman"/>
                          <a:ea typeface="Times New Roman"/>
                        </a:rPr>
                        <a:t>08= </a:t>
                      </a:r>
                      <a:r>
                        <a:rPr lang="en-US" sz="1400" b="1">
                          <a:solidFill>
                            <a:srgbClr val="000000"/>
                          </a:solidFill>
                          <a:effectLst/>
                          <a:latin typeface="Times New Roman"/>
                          <a:ea typeface="Times New Roman"/>
                        </a:rPr>
                        <a:t>01 </a:t>
                      </a:r>
                      <a:r>
                        <a:rPr lang="en-US" sz="1400" b="1" smtClean="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1" smtClean="0">
                          <a:solidFill>
                            <a:srgbClr val="000000"/>
                          </a:solidFill>
                          <a:effectLst/>
                          <a:latin typeface="Times New Roman"/>
                          <a:ea typeface="Times New Roman"/>
                        </a:rPr>
                        <a:t>610</a:t>
                      </a: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3868" y="4995446"/>
            <a:ext cx="9177867" cy="307777"/>
          </a:xfrm>
          <a:prstGeom prst="rect">
            <a:avLst/>
          </a:prstGeom>
        </p:spPr>
        <p:txBody>
          <a:bodyPr wrap="square">
            <a:spAutoFit/>
          </a:bodyPr>
          <a:lstStyle/>
          <a:p>
            <a:r>
              <a:rPr lang="en-US" sz="1400" b="1"/>
              <a:t>3. Chi phí cho hoạt động nghiên cứu và phát triển chia theo lĩnh vực nghiên cứu</a:t>
            </a:r>
            <a:endParaRPr lang="en-US" sz="1400"/>
          </a:p>
        </p:txBody>
      </p:sp>
      <p:graphicFrame>
        <p:nvGraphicFramePr>
          <p:cNvPr id="8" name="Table 7"/>
          <p:cNvGraphicFramePr>
            <a:graphicFrameLocks noGrp="1"/>
          </p:cNvGraphicFramePr>
          <p:nvPr>
            <p:extLst>
              <p:ext uri="{D42A27DB-BD31-4B8C-83A1-F6EECF244321}">
                <p14:modId xmlns:p14="http://schemas.microsoft.com/office/powerpoint/2010/main" val="2863433309"/>
              </p:ext>
            </p:extLst>
          </p:nvPr>
        </p:nvGraphicFramePr>
        <p:xfrm>
          <a:off x="76200" y="5224048"/>
          <a:ext cx="7086600" cy="1609344"/>
        </p:xfrm>
        <a:graphic>
          <a:graphicData uri="http://schemas.openxmlformats.org/drawingml/2006/table">
            <a:tbl>
              <a:tblPr firstRow="1" firstCol="1" lastRow="1" lastCol="1" bandRow="1" bandCol="1"/>
              <a:tblGrid>
                <a:gridCol w="4666549"/>
                <a:gridCol w="774131"/>
                <a:gridCol w="1645920"/>
              </a:tblGrid>
              <a:tr h="194719">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Lĩnh vực nghiên cứu</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Mã số</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en-US" sz="1200" b="1">
                          <a:solidFill>
                            <a:srgbClr val="000000"/>
                          </a:solidFill>
                          <a:effectLst/>
                          <a:latin typeface="Times New Roman"/>
                          <a:ea typeface="Times New Roman"/>
                        </a:rPr>
                        <a:t>Chi phí</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1. Khoa học tự nhiên</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01</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2. Khoa học kỹ thuật và công nghệ</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02</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3. Khoa học y, dược</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03</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en-US"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4. Khoa học nông nghiệp</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04</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fr-FR" sz="1200" b="0" smtClean="0">
                          <a:solidFill>
                            <a:srgbClr val="000000"/>
                          </a:solidFill>
                          <a:effectLst/>
                          <a:latin typeface="Times New Roman"/>
                          <a:ea typeface="Times New Roman"/>
                        </a:rPr>
                        <a:t> </a:t>
                      </a:r>
                      <a:endParaRPr lang="en-US"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5. Khoa học xã hội</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05</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fr-FR" sz="1200" b="1">
                          <a:solidFill>
                            <a:srgbClr val="000000"/>
                          </a:solidFill>
                          <a:effectLst/>
                          <a:latin typeface="Times New Roman"/>
                          <a:ea typeface="Times New Roman"/>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en-US" sz="1200">
                          <a:solidFill>
                            <a:srgbClr val="000000"/>
                          </a:solidFill>
                          <a:effectLst/>
                          <a:latin typeface="Times New Roman"/>
                          <a:ea typeface="Times New Roman"/>
                        </a:rPr>
                        <a:t>6. Khoa học nhân văn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a:solidFill>
                            <a:srgbClr val="000000"/>
                          </a:solidFill>
                          <a:effectLst/>
                          <a:latin typeface="Times New Roman"/>
                          <a:ea typeface="Times New Roman"/>
                        </a:rPr>
                        <a:t>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0">
                          <a:solidFill>
                            <a:srgbClr val="000000"/>
                          </a:solidFill>
                          <a:effectLst/>
                          <a:latin typeface="Times New Roman"/>
                          <a:ea typeface="Times New Roman"/>
                        </a:rPr>
                        <a:t> </a:t>
                      </a:r>
                      <a:r>
                        <a:rPr lang="pt-BR" sz="1200" b="0" smtClean="0">
                          <a:solidFill>
                            <a:srgbClr val="000000"/>
                          </a:solidFill>
                          <a:effectLst/>
                          <a:latin typeface="Times New Roman"/>
                          <a:ea typeface="Times New Roman"/>
                        </a:rPr>
                        <a:t>610</a:t>
                      </a:r>
                      <a:endParaRPr lang="en-US" sz="2000" b="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719">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Tổng số (07 = 01+...+06)</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Bef>
                          <a:spcPts val="100"/>
                        </a:spcBef>
                        <a:spcAft>
                          <a:spcPts val="100"/>
                        </a:spcAft>
                      </a:pPr>
                      <a:r>
                        <a:rPr lang="pt-BR" sz="1200" b="1">
                          <a:solidFill>
                            <a:srgbClr val="000000"/>
                          </a:solidFill>
                          <a:effectLst/>
                          <a:latin typeface="Times New Roman"/>
                          <a:ea typeface="Times New Roman"/>
                        </a:rPr>
                        <a:t>07</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0000"/>
                        </a:lnSpc>
                        <a:spcBef>
                          <a:spcPts val="100"/>
                        </a:spcBef>
                        <a:spcAft>
                          <a:spcPts val="100"/>
                        </a:spcAft>
                      </a:pPr>
                      <a:r>
                        <a:rPr lang="pt-BR" sz="1200" b="1">
                          <a:solidFill>
                            <a:srgbClr val="000000"/>
                          </a:solidFill>
                          <a:effectLst/>
                          <a:latin typeface="Times New Roman"/>
                          <a:ea typeface="Times New Roman"/>
                        </a:rPr>
                        <a:t> </a:t>
                      </a:r>
                      <a:r>
                        <a:rPr lang="pt-BR" sz="1200" b="1" smtClean="0">
                          <a:solidFill>
                            <a:srgbClr val="000000"/>
                          </a:solidFill>
                          <a:effectLst/>
                          <a:latin typeface="Times New Roman"/>
                          <a:ea typeface="Times New Roman"/>
                        </a:rPr>
                        <a:t>610</a:t>
                      </a:r>
                      <a:r>
                        <a:rPr kumimoji="0" lang="fr-FR" sz="1200" b="0" i="0" u="none" strike="noStrike" kern="0" cap="none" spc="0" normalizeH="0" baseline="0" noProof="0" smtClean="0">
                          <a:ln>
                            <a:noFill/>
                          </a:ln>
                          <a:solidFill>
                            <a:srgbClr val="000000"/>
                          </a:solidFill>
                          <a:effectLst/>
                          <a:uLnTx/>
                          <a:uFillTx/>
                          <a:latin typeface="Times New Roman"/>
                          <a:ea typeface="Times New Roman"/>
                          <a:cs typeface="+mn-cs"/>
                        </a:rPr>
                        <a:t> </a:t>
                      </a:r>
                      <a:endParaRPr lang="en-US" sz="2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ounded Rectangular Callout 10"/>
          <p:cNvSpPr/>
          <p:nvPr/>
        </p:nvSpPr>
        <p:spPr>
          <a:xfrm>
            <a:off x="7391400" y="2590800"/>
            <a:ext cx="1295400" cy="838200"/>
          </a:xfrm>
          <a:prstGeom prst="wedgeRoundRectCallout">
            <a:avLst>
              <a:gd name="adj1" fmla="val -117484"/>
              <a:gd name="adj2" fmla="val 7257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bộ:</a:t>
            </a:r>
            <a:endParaRPr lang="en-US">
              <a:solidFill>
                <a:schemeClr val="tx1"/>
              </a:solidFill>
            </a:endParaRPr>
          </a:p>
          <a:p>
            <a:pPr algn="ctr"/>
            <a:r>
              <a:rPr lang="en-US">
                <a:solidFill>
                  <a:schemeClr val="tx1"/>
                </a:solidFill>
              </a:rPr>
              <a:t>01</a:t>
            </a:r>
          </a:p>
        </p:txBody>
      </p:sp>
      <p:sp>
        <p:nvSpPr>
          <p:cNvPr id="12" name="Rounded Rectangular Callout 11"/>
          <p:cNvSpPr/>
          <p:nvPr/>
        </p:nvSpPr>
        <p:spPr>
          <a:xfrm>
            <a:off x="7562069" y="4154948"/>
            <a:ext cx="1295400" cy="838200"/>
          </a:xfrm>
          <a:prstGeom prst="wedgeRoundRectCallout">
            <a:avLst>
              <a:gd name="adj1" fmla="val -133774"/>
              <a:gd name="adj2" fmla="val -80157"/>
              <a:gd name="adj3" fmla="val 16667"/>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Nvu cấp </a:t>
            </a:r>
            <a:r>
              <a:rPr lang="en-US" smtClean="0">
                <a:solidFill>
                  <a:schemeClr val="tx1"/>
                </a:solidFill>
              </a:rPr>
              <a:t>tỉnh:</a:t>
            </a:r>
            <a:endParaRPr lang="en-US">
              <a:solidFill>
                <a:schemeClr val="tx1"/>
              </a:solidFill>
            </a:endParaRPr>
          </a:p>
          <a:p>
            <a:pPr algn="ctr"/>
            <a:r>
              <a:rPr lang="en-US" smtClean="0">
                <a:solidFill>
                  <a:schemeClr val="tx1"/>
                </a:solidFill>
              </a:rPr>
              <a:t>01</a:t>
            </a:r>
            <a:endParaRPr lang="en-US">
              <a:solidFill>
                <a:schemeClr val="tx1"/>
              </a:solidFill>
            </a:endParaRPr>
          </a:p>
        </p:txBody>
      </p:sp>
    </p:spTree>
    <p:extLst>
      <p:ext uri="{BB962C8B-B14F-4D97-AF65-F5344CB8AC3E}">
        <p14:creationId xmlns:p14="http://schemas.microsoft.com/office/powerpoint/2010/main" val="151220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8600" y="80963"/>
            <a:ext cx="8382000" cy="452438"/>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vi-VN" altLang="en-US" sz="1100" b="1" i="0" u="none" strike="noStrike" cap="none" normalizeH="0" baseline="0" smtClean="0">
                <a:ln>
                  <a:noFill/>
                </a:ln>
                <a:solidFill>
                  <a:srgbClr val="000000"/>
                </a:solidFill>
                <a:effectLst/>
                <a:latin typeface="Arial" pitchFamily="34" charset="0"/>
                <a:cs typeface="Arial" pitchFamily="34" charset="0"/>
              </a:rPr>
              <a:t>PHẦN II: THÔNG TIN VỀ NHÂN LỰC NGHIÊN CỨU </a:t>
            </a:r>
            <a:r>
              <a:rPr kumimoji="0" lang="en-US" altLang="en-US" sz="1100" b="1" i="0" u="none" strike="noStrike" cap="none" normalizeH="0" baseline="0" smtClean="0">
                <a:ln>
                  <a:noFill/>
                </a:ln>
                <a:solidFill>
                  <a:srgbClr val="000000"/>
                </a:solidFill>
                <a:effectLst/>
                <a:latin typeface="Arial" pitchFamily="34" charset="0"/>
                <a:cs typeface="Arial" pitchFamily="34" charset="0"/>
              </a:rPr>
              <a:t>KHOA HỌC </a:t>
            </a:r>
            <a:r>
              <a:rPr kumimoji="0" lang="vi-VN" altLang="en-US" sz="1100" b="1" i="0" u="none" strike="noStrike" cap="none" normalizeH="0" baseline="0" smtClean="0">
                <a:ln>
                  <a:noFill/>
                </a:ln>
                <a:solidFill>
                  <a:srgbClr val="000000"/>
                </a:solidFill>
                <a:effectLst/>
                <a:latin typeface="Arial" pitchFamily="34" charset="0"/>
                <a:cs typeface="Arial" pitchFamily="34" charset="0"/>
              </a:rPr>
              <a:t>VÀ PHÁT TRIỂN</a:t>
            </a:r>
            <a:r>
              <a:rPr kumimoji="0" lang="en-US" altLang="en-US" sz="1100" b="1" i="0" u="none" strike="noStrike" cap="none" normalizeH="0" baseline="0" smtClean="0">
                <a:ln>
                  <a:noFill/>
                </a:ln>
                <a:solidFill>
                  <a:srgbClr val="000000"/>
                </a:solidFill>
                <a:effectLst/>
                <a:latin typeface="Arial" pitchFamily="34" charset="0"/>
                <a:cs typeface="Arial" pitchFamily="34" charset="0"/>
              </a:rPr>
              <a:t> CÔNG NGHỆ</a:t>
            </a:r>
          </a:p>
          <a:p>
            <a:pPr lvl="0" algn="ctr" fontAlgn="base">
              <a:spcBef>
                <a:spcPct val="0"/>
              </a:spcBef>
              <a:spcAft>
                <a:spcPts val="1000"/>
              </a:spcAft>
            </a:pPr>
            <a:r>
              <a:rPr lang="vi-VN" sz="1200" b="1"/>
              <a:t>(Số liệu tại thời điểm 31/12/201</a:t>
            </a:r>
            <a:r>
              <a:rPr lang="en-GB" sz="1200" b="1"/>
              <a:t>5</a:t>
            </a:r>
            <a:r>
              <a:rPr lang="vi-VN" sz="1200" b="1"/>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228600" y="609600"/>
            <a:ext cx="8610600" cy="276999"/>
          </a:xfrm>
          <a:prstGeom prst="rect">
            <a:avLst/>
          </a:prstGeom>
        </p:spPr>
        <p:txBody>
          <a:bodyPr wrap="square">
            <a:spAutoFit/>
          </a:bodyPr>
          <a:lstStyle/>
          <a:p>
            <a:pPr marR="69215" algn="just">
              <a:spcBef>
                <a:spcPts val="600"/>
              </a:spcBef>
            </a:pPr>
            <a:r>
              <a:rPr lang="vi-VN" sz="1200" b="1" smtClean="0">
                <a:solidFill>
                  <a:srgbClr val="000000"/>
                </a:solidFill>
                <a:effectLst/>
                <a:latin typeface="Times New Roman"/>
                <a:ea typeface="Times New Roman"/>
              </a:rPr>
              <a:t>1. Nhân lực trực tiếp tham gia tham gia hoạt động NC&amp;PT của đơn vị chia </a:t>
            </a:r>
            <a:r>
              <a:rPr lang="vi-VN" sz="1200" b="1" smtClean="0">
                <a:solidFill>
                  <a:srgbClr val="FF0000"/>
                </a:solidFill>
                <a:effectLst/>
                <a:latin typeface="Times New Roman"/>
                <a:ea typeface="Times New Roman"/>
              </a:rPr>
              <a:t>theo </a:t>
            </a:r>
            <a:r>
              <a:rPr lang="en-US" sz="1200" b="1" smtClean="0">
                <a:solidFill>
                  <a:srgbClr val="FF0000"/>
                </a:solidFill>
                <a:effectLst/>
                <a:latin typeface="Times New Roman"/>
                <a:ea typeface="Times New Roman"/>
              </a:rPr>
              <a:t>vị trí hoạt động . </a:t>
            </a:r>
            <a:r>
              <a:rPr lang="en-US" sz="1200" i="1" smtClean="0">
                <a:solidFill>
                  <a:srgbClr val="000000"/>
                </a:solidFill>
                <a:effectLst/>
                <a:latin typeface="Times New Roman"/>
                <a:ea typeface="Times New Roman"/>
              </a:rPr>
              <a:t>Đơn vị tính: người</a:t>
            </a:r>
            <a:endParaRPr lang="en-US" sz="2000" smtClean="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739768938"/>
              </p:ext>
            </p:extLst>
          </p:nvPr>
        </p:nvGraphicFramePr>
        <p:xfrm>
          <a:off x="228600" y="1066800"/>
          <a:ext cx="8382001" cy="1770888"/>
        </p:xfrm>
        <a:graphic>
          <a:graphicData uri="http://schemas.openxmlformats.org/drawingml/2006/table">
            <a:tbl>
              <a:tblPr firstRow="1" firstCol="1" lastRow="1" lastCol="1" bandRow="1" bandCol="1"/>
              <a:tblGrid>
                <a:gridCol w="5029369"/>
                <a:gridCol w="853151"/>
                <a:gridCol w="1181742"/>
                <a:gridCol w="1317739"/>
              </a:tblGrid>
              <a:tr h="0">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Nhân lực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Số lượng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b="1">
                          <a:solidFill>
                            <a:srgbClr val="000000"/>
                          </a:solidFill>
                          <a:effectLst/>
                          <a:latin typeface="Times New Roman"/>
                          <a:ea typeface="Times New Roman"/>
                        </a:rPr>
                        <a:t>Trong đó: Nữ</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1.Cán </a:t>
                      </a:r>
                      <a:r>
                        <a:rPr lang="en-US" sz="1400">
                          <a:solidFill>
                            <a:srgbClr val="FF0000"/>
                          </a:solidFill>
                          <a:effectLst/>
                          <a:latin typeface="Times New Roman"/>
                          <a:ea typeface="Times New Roman"/>
                        </a:rPr>
                        <a:t>bộ nghiên cứu </a:t>
                      </a:r>
                      <a:r>
                        <a:rPr lang="en-US" sz="1400" i="1">
                          <a:effectLst/>
                          <a:latin typeface="Times New Roman"/>
                          <a:ea typeface="Times New Roman"/>
                        </a:rPr>
                        <a:t>(có trình độ cao đẳng trở lên, </a:t>
                      </a:r>
                      <a:r>
                        <a:rPr lang="vi-VN" sz="1400" i="1">
                          <a:effectLst/>
                          <a:latin typeface="Times New Roman"/>
                          <a:ea typeface="Times New Roman"/>
                        </a:rPr>
                        <a:t>dành tối thiểu 10% thời gian cho hoạt động NC&amp;PT</a:t>
                      </a:r>
                      <a:r>
                        <a:rPr lang="en-US" sz="1400" i="1">
                          <a:effectLst/>
                          <a:latin typeface="Times New Roman"/>
                          <a:ea typeface="Times New Roman"/>
                        </a:rPr>
                        <a:t>)</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2.Cán </a:t>
                      </a:r>
                      <a:r>
                        <a:rPr lang="en-US" sz="1400">
                          <a:solidFill>
                            <a:srgbClr val="FF0000"/>
                          </a:solidFill>
                          <a:effectLst/>
                          <a:latin typeface="Times New Roman"/>
                          <a:ea typeface="Times New Roman"/>
                        </a:rPr>
                        <a:t>bộ kỹ thuật </a:t>
                      </a:r>
                      <a:r>
                        <a:rPr lang="en-US" sz="1400" i="1">
                          <a:solidFill>
                            <a:srgbClr val="000000"/>
                          </a:solidFill>
                          <a:effectLst/>
                          <a:latin typeface="Times New Roman"/>
                          <a:ea typeface="Times New Roman"/>
                        </a:rPr>
                        <a:t>(gồm kỹ thuật viên, nhân viên phòng thí nghiệm có trình độ Trung cấp và tương đương)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lvl="0" indent="0" algn="just">
                        <a:spcBef>
                          <a:spcPts val="300"/>
                        </a:spcBef>
                        <a:spcAft>
                          <a:spcPts val="300"/>
                        </a:spcAft>
                        <a:buFont typeface="+mj-lt"/>
                        <a:buNone/>
                        <a:tabLst>
                          <a:tab pos="149225" algn="l"/>
                        </a:tabLst>
                      </a:pPr>
                      <a:r>
                        <a:rPr lang="en-US" sz="1400" smtClean="0">
                          <a:solidFill>
                            <a:srgbClr val="FF0000"/>
                          </a:solidFill>
                          <a:effectLst/>
                          <a:latin typeface="Times New Roman"/>
                          <a:ea typeface="Times New Roman"/>
                        </a:rPr>
                        <a:t>3.Nhân </a:t>
                      </a:r>
                      <a:r>
                        <a:rPr lang="en-US" sz="1400">
                          <a:solidFill>
                            <a:srgbClr val="FF0000"/>
                          </a:solidFill>
                          <a:effectLst/>
                          <a:latin typeface="Times New Roman"/>
                          <a:ea typeface="Times New Roman"/>
                        </a:rPr>
                        <a:t>viên hỗ trợ </a:t>
                      </a:r>
                      <a:r>
                        <a:rPr lang="en-US" sz="1400">
                          <a:solidFill>
                            <a:srgbClr val="000000"/>
                          </a:solidFill>
                          <a:effectLst/>
                          <a:latin typeface="Times New Roman"/>
                          <a:ea typeface="Times New Roman"/>
                        </a:rPr>
                        <a:t>(</a:t>
                      </a:r>
                      <a:r>
                        <a:rPr lang="en-US" sz="1400" i="1">
                          <a:solidFill>
                            <a:srgbClr val="000000"/>
                          </a:solidFill>
                          <a:effectLst/>
                          <a:latin typeface="Times New Roman"/>
                          <a:ea typeface="Times New Roman"/>
                        </a:rPr>
                        <a:t>là các nhân viên hành chính và văn phòng)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10">
                <a:tc>
                  <a:txBody>
                    <a:bodyPr/>
                    <a:lstStyle/>
                    <a:p>
                      <a:pPr algn="just">
                        <a:spcBef>
                          <a:spcPts val="300"/>
                        </a:spcBef>
                        <a:spcAft>
                          <a:spcPts val="300"/>
                        </a:spcAft>
                      </a:pPr>
                      <a:r>
                        <a:rPr lang="en-US" sz="1400">
                          <a:solidFill>
                            <a:srgbClr val="000000"/>
                          </a:solidFill>
                          <a:effectLst/>
                          <a:latin typeface="Times New Roman"/>
                          <a:ea typeface="Times New Roman"/>
                        </a:rPr>
                        <a:t>4. 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300"/>
                        </a:spcBef>
                        <a:spcAft>
                          <a:spcPts val="300"/>
                        </a:spcAft>
                      </a:pPr>
                      <a:r>
                        <a:rPr lang="en-US" sz="1400" b="1">
                          <a:solidFill>
                            <a:srgbClr val="000000"/>
                          </a:solidFill>
                          <a:effectLst/>
                          <a:latin typeface="Times New Roman"/>
                          <a:ea typeface="Times New Roman"/>
                        </a:rPr>
                        <a:t>Tổng số (05=01+02+03+04)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b="1">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276600"/>
            <a:ext cx="2667000" cy="2585323"/>
          </a:xfrm>
          <a:prstGeom prst="rect">
            <a:avLst/>
          </a:prstGeom>
          <a:solidFill>
            <a:srgbClr val="00FFFF"/>
          </a:solidFill>
          <a:ln>
            <a:solidFill>
              <a:srgbClr val="FF0000"/>
            </a:solidFill>
          </a:ln>
        </p:spPr>
        <p:txBody>
          <a:bodyPr wrap="square">
            <a:spAutoFit/>
          </a:bodyPr>
          <a:lstStyle/>
          <a:p>
            <a:pPr algn="ctr"/>
            <a:r>
              <a:rPr lang="en-US" b="1"/>
              <a:t>Cơ quan hành chính, đơn vị sự nghiệp công lập có hoạt động NC&amp;PT</a:t>
            </a:r>
            <a:r>
              <a:rPr lang="en-US"/>
              <a:t> (các Tổng cục, Cục, Sở KH&amp;CN…), </a:t>
            </a:r>
            <a:r>
              <a:rPr lang="en-US" b="1"/>
              <a:t>các đơn vị sự nghiệp khác có hoạt động NC&amp;PT</a:t>
            </a:r>
            <a:r>
              <a:rPr lang="en-US"/>
              <a:t> (các bệnh viện, các đơn vị sự nghiệp của bộ ngành, địa phương) </a:t>
            </a:r>
          </a:p>
        </p:txBody>
      </p:sp>
      <p:sp>
        <p:nvSpPr>
          <p:cNvPr id="11" name="Right Arrow 10"/>
          <p:cNvSpPr/>
          <p:nvPr/>
        </p:nvSpPr>
        <p:spPr>
          <a:xfrm>
            <a:off x="3200400" y="3352800"/>
            <a:ext cx="4800600" cy="29718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r>
              <a:rPr lang="en-US" sz="2400" smtClean="0">
                <a:solidFill>
                  <a:schemeClr val="tx1"/>
                </a:solidFill>
              </a:rPr>
              <a:t>hỉ </a:t>
            </a:r>
            <a:r>
              <a:rPr lang="en-US" sz="2400">
                <a:solidFill>
                  <a:schemeClr val="tx1"/>
                </a:solidFill>
              </a:rPr>
              <a:t>tính những người có tham gia nhiệm vụ KH&amp;CN</a:t>
            </a:r>
          </a:p>
        </p:txBody>
      </p:sp>
      <p:sp>
        <p:nvSpPr>
          <p:cNvPr id="8" name="Rounded Rectangle 7"/>
          <p:cNvSpPr/>
          <p:nvPr/>
        </p:nvSpPr>
        <p:spPr>
          <a:xfrm>
            <a:off x="6889795" y="5715000"/>
            <a:ext cx="15240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Cuối trang 46</a:t>
            </a:r>
          </a:p>
        </p:txBody>
      </p:sp>
    </p:spTree>
    <p:extLst>
      <p:ext uri="{BB962C8B-B14F-4D97-AF65-F5344CB8AC3E}">
        <p14:creationId xmlns:p14="http://schemas.microsoft.com/office/powerpoint/2010/main" val="4033881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830997"/>
          </a:xfrm>
          <a:prstGeom prst="rect">
            <a:avLst/>
          </a:prstGeom>
        </p:spPr>
        <p:txBody>
          <a:bodyPr wrap="square">
            <a:spAutoFit/>
          </a:bodyPr>
          <a:lstStyle/>
          <a:p>
            <a:pPr algn="just">
              <a:spcBef>
                <a:spcPts val="600"/>
              </a:spcBef>
              <a:spcAft>
                <a:spcPts val="0"/>
              </a:spcAft>
            </a:pPr>
            <a:r>
              <a:rPr lang="en-US" sz="1600" b="1" smtClean="0">
                <a:effectLst/>
                <a:latin typeface="Times New Roman"/>
                <a:ea typeface="Times New Roman"/>
              </a:rPr>
              <a:t>4. Thời gian dành cho hoạt động nghiên cứu khoa học và phát triển công nghệ </a:t>
            </a:r>
            <a:r>
              <a:rPr lang="en-US" sz="1600" i="1" smtClean="0">
                <a:effectLst/>
                <a:latin typeface="Times New Roman"/>
                <a:ea typeface="Times New Roman"/>
              </a:rPr>
              <a:t>(lựa chọn 01 nhiệm vụ KH&amp;CN của đơn vị và ước tính mức độ phân bổ thời gian dành cho mỗi hoạt động của 03 cán bộ thực hiện nhiệm vụ) </a:t>
            </a:r>
            <a:r>
              <a:rPr lang="en-US" sz="1600" i="1" smtClean="0">
                <a:solidFill>
                  <a:srgbClr val="000000"/>
                </a:solidFill>
                <a:effectLst/>
                <a:latin typeface="Times New Roman"/>
                <a:ea typeface="Times New Roman"/>
              </a:rPr>
              <a:t>Đơn vị tính: Tỷ lệ (%)</a:t>
            </a:r>
            <a:endParaRPr lang="en-US" sz="1600"/>
          </a:p>
        </p:txBody>
      </p:sp>
      <p:graphicFrame>
        <p:nvGraphicFramePr>
          <p:cNvPr id="3" name="Table 2"/>
          <p:cNvGraphicFramePr>
            <a:graphicFrameLocks noGrp="1"/>
          </p:cNvGraphicFramePr>
          <p:nvPr>
            <p:extLst>
              <p:ext uri="{D42A27DB-BD31-4B8C-83A1-F6EECF244321}">
                <p14:modId xmlns:p14="http://schemas.microsoft.com/office/powerpoint/2010/main" val="3361464848"/>
              </p:ext>
            </p:extLst>
          </p:nvPr>
        </p:nvGraphicFramePr>
        <p:xfrm>
          <a:off x="25400" y="932597"/>
          <a:ext cx="8889999" cy="1280160"/>
        </p:xfrm>
        <a:graphic>
          <a:graphicData uri="http://schemas.openxmlformats.org/drawingml/2006/table">
            <a:tbl>
              <a:tblPr firstRow="1" firstCol="1" lastRow="1" lastCol="1" bandRow="1" bandCol="1"/>
              <a:tblGrid>
                <a:gridCol w="3403600"/>
                <a:gridCol w="1066800"/>
                <a:gridCol w="1066800"/>
                <a:gridCol w="1524000"/>
                <a:gridCol w="765130"/>
                <a:gridCol w="1063669"/>
              </a:tblGrid>
              <a:tr h="0">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Giảng dạy, đào tạo</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Nghiên cứu khoa học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Hoạt đông chuyên môn, nghiệp vụ</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Khác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Tổng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5=1+…+4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Chủ nhiệm nhiệm vụ KH&amp;CN</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Thư ký</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925">
                <a:tc>
                  <a:txBody>
                    <a:bodyPr/>
                    <a:lstStyle/>
                    <a:p>
                      <a:pPr algn="just">
                        <a:spcBef>
                          <a:spcPts val="200"/>
                        </a:spcBef>
                        <a:spcAft>
                          <a:spcPts val="200"/>
                        </a:spcAft>
                      </a:pPr>
                      <a:r>
                        <a:rPr lang="en-US" sz="1400">
                          <a:solidFill>
                            <a:srgbClr val="000000"/>
                          </a:solidFill>
                          <a:effectLst/>
                          <a:latin typeface="Times New Roman"/>
                          <a:ea typeface="Times New Roman"/>
                        </a:rPr>
                        <a:t>Cán bộ tham gia</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100</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200" y="3505200"/>
            <a:ext cx="2743200" cy="1938992"/>
          </a:xfrm>
          <a:prstGeom prst="rect">
            <a:avLst/>
          </a:prstGeom>
          <a:solidFill>
            <a:srgbClr val="00FF00"/>
          </a:solidFill>
        </p:spPr>
        <p:txBody>
          <a:bodyPr wrap="square">
            <a:spAutoFit/>
          </a:bodyPr>
          <a:lstStyle/>
          <a:p>
            <a:r>
              <a:rPr lang="en-US" sz="2000" b="1">
                <a:solidFill>
                  <a:srgbClr val="000000"/>
                </a:solidFill>
                <a:latin typeface="Arial"/>
              </a:rPr>
              <a:t>a) Chủ nhiệm nhiệm vụ;</a:t>
            </a:r>
          </a:p>
          <a:p>
            <a:r>
              <a:rPr lang="en-US" sz="2000" b="1">
                <a:solidFill>
                  <a:srgbClr val="000000"/>
                </a:solidFill>
                <a:latin typeface="Arial"/>
              </a:rPr>
              <a:t>b) Thành viên thực hiện chính, thư ký khoa học;</a:t>
            </a:r>
          </a:p>
          <a:p>
            <a:r>
              <a:rPr lang="en-US" sz="2000" b="1">
                <a:solidFill>
                  <a:srgbClr val="000000"/>
                </a:solidFill>
                <a:latin typeface="Arial"/>
              </a:rPr>
              <a:t>c) Thành viên;</a:t>
            </a:r>
          </a:p>
        </p:txBody>
      </p:sp>
      <p:sp>
        <p:nvSpPr>
          <p:cNvPr id="6" name="Rounded Rectangle 5"/>
          <p:cNvSpPr/>
          <p:nvPr/>
        </p:nvSpPr>
        <p:spPr bwMode="auto">
          <a:xfrm>
            <a:off x="3581400" y="3505200"/>
            <a:ext cx="2362200" cy="1938992"/>
          </a:xfrm>
          <a:prstGeom prst="roundRect">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FFFFFF"/>
                </a:solidFill>
                <a:effectLst/>
                <a:uLnTx/>
                <a:uFillTx/>
                <a:latin typeface="Arial" charset="0"/>
              </a:rPr>
              <a:t>Nội dung thực hiện</a:t>
            </a:r>
          </a:p>
        </p:txBody>
      </p:sp>
      <p:sp>
        <p:nvSpPr>
          <p:cNvPr id="7" name="Rounded Rectangle 6"/>
          <p:cNvSpPr/>
          <p:nvPr/>
        </p:nvSpPr>
        <p:spPr bwMode="auto">
          <a:xfrm>
            <a:off x="7162800" y="3505200"/>
            <a:ext cx="1828800" cy="1938992"/>
          </a:xfrm>
          <a:prstGeom prst="roundRect">
            <a:avLst/>
          </a:prstGeom>
          <a:solidFill>
            <a:srgbClr val="00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0000"/>
                </a:solidFill>
                <a:effectLst/>
                <a:uLnTx/>
                <a:uFillTx/>
                <a:latin typeface="Arial" charset="0"/>
              </a:rPr>
              <a:t>Ngày công</a:t>
            </a:r>
          </a:p>
        </p:txBody>
      </p:sp>
      <p:sp>
        <p:nvSpPr>
          <p:cNvPr id="8" name="Right Arrow 7"/>
          <p:cNvSpPr/>
          <p:nvPr/>
        </p:nvSpPr>
        <p:spPr bwMode="auto">
          <a:xfrm>
            <a:off x="2819400" y="4191000"/>
            <a:ext cx="762000" cy="609600"/>
          </a:xfrm>
          <a:prstGeom prst="rightArrow">
            <a:avLst/>
          </a:prstGeom>
          <a:solidFill>
            <a:srgbClr val="00FF0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
        <p:nvSpPr>
          <p:cNvPr id="9" name="Right Arrow 8"/>
          <p:cNvSpPr/>
          <p:nvPr/>
        </p:nvSpPr>
        <p:spPr bwMode="auto">
          <a:xfrm>
            <a:off x="5943600" y="4191000"/>
            <a:ext cx="914400" cy="838200"/>
          </a:xfrm>
          <a:prstGeom prst="rightArrow">
            <a:avLst/>
          </a:prstGeom>
          <a:solidFill>
            <a:srgbClr val="7030A0"/>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Arial" charset="0"/>
            </a:endParaRPr>
          </a:p>
        </p:txBody>
      </p:sp>
    </p:spTree>
    <p:extLst>
      <p:ext uri="{BB962C8B-B14F-4D97-AF65-F5344CB8AC3E}">
        <p14:creationId xmlns:p14="http://schemas.microsoft.com/office/powerpoint/2010/main" val="284240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7350" y="76200"/>
            <a:ext cx="8299450" cy="280987"/>
          </a:xfrm>
          <a:prstGeom prst="rect">
            <a:avLst/>
          </a:prstGeom>
          <a:solidFill>
            <a:srgbClr val="C6D9F1"/>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altLang="en-US" sz="1200" b="1" i="0" u="none" strike="noStrike" cap="none" normalizeH="0" baseline="0" smtClean="0">
                <a:ln>
                  <a:noFill/>
                </a:ln>
                <a:solidFill>
                  <a:srgbClr val="000000"/>
                </a:solidFill>
                <a:effectLst/>
                <a:latin typeface="Arial" pitchFamily="34" charset="0"/>
                <a:cs typeface="Arial" pitchFamily="34" charset="0"/>
              </a:rPr>
              <a:t>PHẦN II</a:t>
            </a:r>
            <a:r>
              <a:rPr kumimoji="0" lang="en-US" altLang="en-US" sz="1200" b="1" i="0" u="none" strike="noStrike" cap="none" normalizeH="0" baseline="0" smtClean="0">
                <a:ln>
                  <a:noFill/>
                </a:ln>
                <a:solidFill>
                  <a:srgbClr val="000000"/>
                </a:solidFill>
                <a:effectLst/>
                <a:latin typeface="Arial" pitchFamily="34" charset="0"/>
                <a:cs typeface="Arial" pitchFamily="34" charset="0"/>
              </a:rPr>
              <a:t>I: THÔNG TIN VỀ CHI PHÍ CHO HOẠT ĐỘNG NGHIÊN CỨU KHOA HỌC VÀ PHÁT TRIỂN CÔNG NGHỆ</a:t>
            </a:r>
            <a:endParaRPr kumimoji="0" lang="en-US" alt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2"/>
          <p:cNvSpPr/>
          <p:nvPr/>
        </p:nvSpPr>
        <p:spPr>
          <a:xfrm>
            <a:off x="-76200" y="381000"/>
            <a:ext cx="8966200" cy="307777"/>
          </a:xfrm>
          <a:prstGeom prst="rect">
            <a:avLst/>
          </a:prstGeom>
        </p:spPr>
        <p:txBody>
          <a:bodyPr wrap="square">
            <a:spAutoFit/>
          </a:bodyPr>
          <a:lstStyle/>
          <a:p>
            <a:pPr algn="just">
              <a:spcBef>
                <a:spcPts val="600"/>
              </a:spcBef>
              <a:spcAft>
                <a:spcPts val="0"/>
              </a:spcAft>
            </a:pPr>
            <a:r>
              <a:rPr lang="en-US" sz="1400" b="1" smtClean="0">
                <a:solidFill>
                  <a:srgbClr val="000000"/>
                </a:solidFill>
                <a:effectLst/>
                <a:latin typeface="Times New Roman"/>
                <a:ea typeface="Times New Roman"/>
              </a:rPr>
              <a:t>1. Chi phí cho hoạt động nghiên cứu và phát triển chia theo nguồn cấp kinh phí (</a:t>
            </a:r>
            <a:r>
              <a:rPr lang="en-US" sz="1400" i="1" smtClean="0">
                <a:effectLst/>
                <a:latin typeface="Times New Roman"/>
                <a:ea typeface="Times New Roman"/>
              </a:rPr>
              <a:t>Đơn vị tính: triệu đồng)</a:t>
            </a:r>
            <a:endParaRPr lang="en-US" sz="2400">
              <a:effectLst/>
              <a:latin typeface="Times New Roman"/>
              <a:ea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85472711"/>
              </p:ext>
            </p:extLst>
          </p:nvPr>
        </p:nvGraphicFramePr>
        <p:xfrm>
          <a:off x="127000" y="762000"/>
          <a:ext cx="7035800" cy="2133600"/>
        </p:xfrm>
        <a:graphic>
          <a:graphicData uri="http://schemas.openxmlformats.org/drawingml/2006/table">
            <a:tbl>
              <a:tblPr firstRow="1" firstCol="1" lastRow="1" lastCol="1" bandRow="1" bandCol="1"/>
              <a:tblGrid>
                <a:gridCol w="4597400"/>
                <a:gridCol w="762000"/>
                <a:gridCol w="1676400"/>
              </a:tblGrid>
              <a:tr h="0">
                <a:tc>
                  <a:txBody>
                    <a:bodyPr/>
                    <a:lstStyle/>
                    <a:p>
                      <a:pPr algn="just">
                        <a:spcBef>
                          <a:spcPts val="200"/>
                        </a:spcBef>
                        <a:spcAft>
                          <a:spcPts val="200"/>
                        </a:spcAft>
                      </a:pPr>
                      <a:r>
                        <a:rPr lang="en-US" sz="1400" b="1">
                          <a:solidFill>
                            <a:srgbClr val="000000"/>
                          </a:solidFill>
                          <a:effectLst/>
                          <a:latin typeface="Times New Roman"/>
                          <a:ea typeface="Times New Roman"/>
                        </a:rPr>
                        <a:t>Nguồn cấp kinh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Ngân sách nhà nước (01=02+03)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1.1 Ngân sách trung 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1.2 Ngân sách địa phương</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Ngoài ngân sách nhà nước (04=05+06)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2.1 Từ nguồn doanh nghiệp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2.2 Từ nguồn tự có của trường Đại học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114935" algn="just">
                        <a:spcBef>
                          <a:spcPts val="200"/>
                        </a:spcBef>
                        <a:spcAft>
                          <a:spcPts val="200"/>
                        </a:spcAft>
                        <a:tabLst>
                          <a:tab pos="149225" algn="l"/>
                        </a:tabLst>
                      </a:pPr>
                      <a:r>
                        <a:rPr lang="fr-FR" sz="1400">
                          <a:solidFill>
                            <a:srgbClr val="000000"/>
                          </a:solidFill>
                          <a:effectLst/>
                          <a:latin typeface="Times New Roman"/>
                          <a:ea typeface="Times New Roman"/>
                        </a:rPr>
                        <a:t>2.3 Từ nguồn khác</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342900" lvl="0" indent="-342900" algn="just">
                        <a:spcBef>
                          <a:spcPts val="200"/>
                        </a:spcBef>
                        <a:spcAft>
                          <a:spcPts val="200"/>
                        </a:spcAft>
                        <a:buFont typeface="+mj-lt"/>
                        <a:buAutoNum type="arabicPeriod"/>
                        <a:tabLst>
                          <a:tab pos="149225" algn="l"/>
                        </a:tabLst>
                      </a:pPr>
                      <a:r>
                        <a:rPr lang="fr-FR" sz="1400" b="1">
                          <a:solidFill>
                            <a:srgbClr val="000000"/>
                          </a:solidFill>
                          <a:effectLst/>
                          <a:latin typeface="Times New Roman"/>
                          <a:ea typeface="Times New Roman"/>
                        </a:rPr>
                        <a:t>Nước ngoài</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fr-FR" sz="1400" b="1">
                          <a:solidFill>
                            <a:srgbClr val="000000"/>
                          </a:solidFill>
                          <a:effectLst/>
                          <a:latin typeface="Times New Roman"/>
                          <a:ea typeface="Times New Roman"/>
                        </a:rPr>
                        <a:t>Tổng số (09=01+04+08)</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b="1">
                          <a:solidFill>
                            <a:srgbClr val="000000"/>
                          </a:solidFill>
                          <a:effectLst/>
                          <a:latin typeface="Times New Roman"/>
                          <a:ea typeface="Times New Roman"/>
                        </a:rPr>
                        <a:t>09</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fr-FR"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52400" y="5305961"/>
            <a:ext cx="2667000" cy="1323439"/>
          </a:xfrm>
          <a:prstGeom prst="rect">
            <a:avLst/>
          </a:prstGeom>
          <a:solidFill>
            <a:srgbClr val="99FF99"/>
          </a:solidFill>
          <a:ln>
            <a:solidFill>
              <a:srgbClr val="FF0000"/>
            </a:solidFill>
          </a:ln>
        </p:spPr>
        <p:txBody>
          <a:bodyPr wrap="square">
            <a:spAutoFit/>
          </a:bodyPr>
          <a:lstStyle/>
          <a:p>
            <a:pPr algn="ctr"/>
            <a:r>
              <a:rPr lang="pt-BR" sz="2000" b="1"/>
              <a:t>Đối với Cơ quan  hành chính, sự nghiệp công lập có hoạt động NC&amp;PT</a:t>
            </a:r>
            <a:endParaRPr lang="en-US" sz="2000" b="1"/>
          </a:p>
        </p:txBody>
      </p:sp>
      <p:sp>
        <p:nvSpPr>
          <p:cNvPr id="11" name="Rectangle 10"/>
          <p:cNvSpPr/>
          <p:nvPr/>
        </p:nvSpPr>
        <p:spPr>
          <a:xfrm>
            <a:off x="2971800" y="5543490"/>
            <a:ext cx="6019800" cy="830997"/>
          </a:xfrm>
          <a:prstGeom prst="rect">
            <a:avLst/>
          </a:prstGeom>
          <a:solidFill>
            <a:srgbClr val="FFFF00"/>
          </a:solidFill>
          <a:ln>
            <a:solidFill>
              <a:srgbClr val="FF0000"/>
            </a:solidFill>
          </a:ln>
        </p:spPr>
        <p:txBody>
          <a:bodyPr wrap="square">
            <a:spAutoFit/>
          </a:bodyPr>
          <a:lstStyle/>
          <a:p>
            <a:pPr algn="ctr"/>
            <a:r>
              <a:rPr lang="pt-BR" sz="2400" b="1"/>
              <a:t>C</a:t>
            </a:r>
            <a:r>
              <a:rPr lang="pt-BR" sz="2400" b="1" smtClean="0"/>
              <a:t>hỉ </a:t>
            </a:r>
            <a:r>
              <a:rPr lang="pt-BR" sz="2400" b="1"/>
              <a:t>tính chi phí cho hoạt động </a:t>
            </a:r>
            <a:r>
              <a:rPr lang="pt-BR" sz="2400" b="1" smtClean="0"/>
              <a:t>NC&amp;PT </a:t>
            </a:r>
            <a:r>
              <a:rPr lang="pt-BR" sz="2400" b="1"/>
              <a:t>bao gồm chi phí thực hiện các nhiệm vụ KH&amp;CN</a:t>
            </a:r>
            <a:r>
              <a:rPr lang="pt-BR" sz="2400" b="1" smtClean="0"/>
              <a:t>.</a:t>
            </a:r>
            <a:endParaRPr lang="en-US" sz="2400" b="1"/>
          </a:p>
        </p:txBody>
      </p:sp>
      <p:sp>
        <p:nvSpPr>
          <p:cNvPr id="7" name="Rectangle 6"/>
          <p:cNvSpPr/>
          <p:nvPr/>
        </p:nvSpPr>
        <p:spPr>
          <a:xfrm>
            <a:off x="25400" y="2892623"/>
            <a:ext cx="6832600" cy="307777"/>
          </a:xfrm>
          <a:prstGeom prst="rect">
            <a:avLst/>
          </a:prstGeom>
        </p:spPr>
        <p:txBody>
          <a:bodyPr wrap="square">
            <a:spAutoFit/>
          </a:bodyPr>
          <a:lstStyle/>
          <a:p>
            <a:pPr algn="just">
              <a:spcBef>
                <a:spcPts val="600"/>
              </a:spcBef>
              <a:spcAft>
                <a:spcPts val="0"/>
              </a:spcAft>
            </a:pPr>
            <a:r>
              <a:rPr lang="fr-FR" sz="1400" b="1" smtClean="0">
                <a:solidFill>
                  <a:srgbClr val="000000"/>
                </a:solidFill>
                <a:effectLst/>
                <a:latin typeface="Times New Roman"/>
                <a:ea typeface="Times New Roman"/>
              </a:rPr>
              <a:t>2. Chi phí cho nghiên cứu và phát triển chia theo loại chi</a:t>
            </a:r>
            <a:endParaRPr lang="en-US" sz="2400">
              <a:effectLst/>
              <a:latin typeface="Times New Roman"/>
              <a:ea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val="3070706493"/>
              </p:ext>
            </p:extLst>
          </p:nvPr>
        </p:nvGraphicFramePr>
        <p:xfrm>
          <a:off x="76200" y="3261360"/>
          <a:ext cx="7086600" cy="1920240"/>
        </p:xfrm>
        <a:graphic>
          <a:graphicData uri="http://schemas.openxmlformats.org/drawingml/2006/table">
            <a:tbl>
              <a:tblPr firstRow="1" firstCol="1" lastRow="1" lastCol="1" bandRow="1" bandCol="1"/>
              <a:tblGrid>
                <a:gridCol w="4668103"/>
                <a:gridCol w="772577"/>
                <a:gridCol w="1645920"/>
              </a:tblGrid>
              <a:tr h="198120">
                <a:tc>
                  <a:txBody>
                    <a:bodyPr/>
                    <a:lstStyle/>
                    <a:p>
                      <a:pPr algn="just">
                        <a:spcBef>
                          <a:spcPts val="200"/>
                        </a:spcBef>
                        <a:spcAft>
                          <a:spcPts val="200"/>
                        </a:spcAft>
                      </a:pPr>
                      <a:r>
                        <a:rPr lang="en-US" sz="1400" b="1">
                          <a:solidFill>
                            <a:srgbClr val="000000"/>
                          </a:solidFill>
                          <a:effectLst/>
                          <a:latin typeface="Times New Roman"/>
                          <a:ea typeface="Times New Roman"/>
                        </a:rPr>
                        <a:t>Loại chi</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Mã số</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a:solidFill>
                            <a:srgbClr val="000000"/>
                          </a:solidFill>
                          <a:effectLst/>
                          <a:latin typeface="Times New Roman"/>
                          <a:ea typeface="Times New Roman"/>
                        </a:rPr>
                        <a:t>Chi phí</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b="1">
                          <a:solidFill>
                            <a:srgbClr val="000000"/>
                          </a:solidFill>
                          <a:effectLst/>
                          <a:latin typeface="Times New Roman"/>
                          <a:ea typeface="Times New Roman"/>
                        </a:rPr>
                        <a:t>1</a:t>
                      </a:r>
                      <a:r>
                        <a:rPr lang="en-US" sz="1400" b="1"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Chi thực hiện nhiệm vụ KH&amp;CN (02=03+…+07)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01</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quốc gia</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02</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bộ</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tỉnh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04</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smtClean="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cấp cơ sở</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05</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Bef>
                          <a:spcPts val="200"/>
                        </a:spcBef>
                        <a:spcAft>
                          <a:spcPts val="200"/>
                        </a:spcAft>
                      </a:pPr>
                      <a:r>
                        <a:rPr lang="en-US" sz="1400">
                          <a:solidFill>
                            <a:srgbClr val="000000"/>
                          </a:solidFill>
                          <a:effectLst/>
                          <a:latin typeface="Times New Roman"/>
                          <a:ea typeface="Times New Roman"/>
                        </a:rPr>
                        <a:t>   - Nhiệm vụ KH&amp;CN khác</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smtClean="0">
                          <a:solidFill>
                            <a:srgbClr val="000000"/>
                          </a:solidFill>
                          <a:effectLst/>
                          <a:latin typeface="Times New Roman"/>
                          <a:ea typeface="Times New Roman"/>
                        </a:rPr>
                        <a:t>06</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US" sz="1400">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860">
                <a:tc>
                  <a:txBody>
                    <a:bodyPr/>
                    <a:lstStyle/>
                    <a:p>
                      <a:pPr algn="just">
                        <a:spcBef>
                          <a:spcPts val="200"/>
                        </a:spcBef>
                        <a:spcAft>
                          <a:spcPts val="200"/>
                        </a:spcAft>
                      </a:pPr>
                      <a:r>
                        <a:rPr lang="en-US" sz="1400" b="1" smtClean="0">
                          <a:solidFill>
                            <a:srgbClr val="000000"/>
                          </a:solidFill>
                          <a:effectLst/>
                          <a:latin typeface="Times New Roman"/>
                          <a:ea typeface="Times New Roman"/>
                        </a:rPr>
                        <a:t>2. </a:t>
                      </a:r>
                      <a:r>
                        <a:rPr lang="en-US" sz="1400" b="1">
                          <a:solidFill>
                            <a:srgbClr val="000000"/>
                          </a:solidFill>
                          <a:effectLst/>
                          <a:latin typeface="Times New Roman"/>
                          <a:ea typeface="Times New Roman"/>
                        </a:rPr>
                        <a:t>Chi </a:t>
                      </a:r>
                      <a:r>
                        <a:rPr lang="en-US" sz="1400" b="1" smtClean="0">
                          <a:solidFill>
                            <a:srgbClr val="000000"/>
                          </a:solidFill>
                          <a:effectLst/>
                          <a:latin typeface="Times New Roman"/>
                          <a:ea typeface="Times New Roman"/>
                        </a:rPr>
                        <a:t>khác cho NC&amp;PT</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Bef>
                          <a:spcPts val="200"/>
                        </a:spcBef>
                        <a:spcAft>
                          <a:spcPts val="200"/>
                        </a:spcAft>
                      </a:pPr>
                      <a:r>
                        <a:rPr lang="en-US" sz="1400" b="1" smtClean="0">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Bef>
                          <a:spcPts val="200"/>
                        </a:spcBef>
                        <a:spcAft>
                          <a:spcPts val="200"/>
                        </a:spcAft>
                      </a:pP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660">
                <a:tc>
                  <a:txBody>
                    <a:bodyPr/>
                    <a:lstStyle/>
                    <a:p>
                      <a:pPr algn="just">
                        <a:spcBef>
                          <a:spcPts val="200"/>
                        </a:spcBef>
                        <a:spcAft>
                          <a:spcPts val="200"/>
                        </a:spcAft>
                      </a:pPr>
                      <a:r>
                        <a:rPr lang="en-US" sz="1400" b="1">
                          <a:solidFill>
                            <a:srgbClr val="000000"/>
                          </a:solidFill>
                          <a:effectLst/>
                          <a:latin typeface="Times New Roman"/>
                          <a:ea typeface="Times New Roman"/>
                        </a:rPr>
                        <a:t>Tổng số (</a:t>
                      </a:r>
                      <a:r>
                        <a:rPr lang="en-US" sz="1400" b="1" smtClean="0">
                          <a:solidFill>
                            <a:srgbClr val="000000"/>
                          </a:solidFill>
                          <a:effectLst/>
                          <a:latin typeface="Times New Roman"/>
                          <a:ea typeface="Times New Roman"/>
                        </a:rPr>
                        <a:t>08= </a:t>
                      </a:r>
                      <a:r>
                        <a:rPr lang="en-US" sz="1400" b="1">
                          <a:solidFill>
                            <a:srgbClr val="000000"/>
                          </a:solidFill>
                          <a:effectLst/>
                          <a:latin typeface="Times New Roman"/>
                          <a:ea typeface="Times New Roman"/>
                        </a:rPr>
                        <a:t>01 </a:t>
                      </a:r>
                      <a:r>
                        <a:rPr lang="en-US" sz="1400" b="1" smtClean="0">
                          <a:solidFill>
                            <a:srgbClr val="000000"/>
                          </a:solidFill>
                          <a:effectLst/>
                          <a:latin typeface="Times New Roman"/>
                          <a:ea typeface="Times New Roman"/>
                        </a:rPr>
                        <a:t>+07)</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200"/>
                        </a:spcBef>
                        <a:spcAft>
                          <a:spcPts val="200"/>
                        </a:spcAft>
                      </a:pPr>
                      <a:r>
                        <a:rPr lang="en-US" sz="1400" b="1" smtClean="0">
                          <a:solidFill>
                            <a:srgbClr val="000000"/>
                          </a:solidFill>
                          <a:effectLst/>
                          <a:latin typeface="Times New Roman"/>
                          <a:ea typeface="Times New Roman"/>
                        </a:rPr>
                        <a:t>08</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fr-FR" sz="1400" b="0" smtClean="0">
                          <a:solidFill>
                            <a:srgbClr val="000000"/>
                          </a:solidFill>
                          <a:effectLst/>
                          <a:latin typeface="Times New Roman"/>
                          <a:ea typeface="Times New Roman"/>
                        </a:rPr>
                        <a:t> </a:t>
                      </a:r>
                      <a:r>
                        <a:rPr lang="en-US" sz="1400" b="1">
                          <a:solidFill>
                            <a:srgbClr val="000000"/>
                          </a:solidFill>
                          <a:effectLst/>
                          <a:latin typeface="Times New Roman"/>
                          <a:ea typeface="Times New Roman"/>
                        </a:rPr>
                        <a:t> </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ounded Rectangle 9"/>
          <p:cNvSpPr/>
          <p:nvPr/>
        </p:nvSpPr>
        <p:spPr>
          <a:xfrm>
            <a:off x="5791200" y="6374487"/>
            <a:ext cx="3200400" cy="4665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Cuối trang 50 – đầu trang 51</a:t>
            </a:r>
          </a:p>
        </p:txBody>
      </p:sp>
    </p:spTree>
    <p:extLst>
      <p:ext uri="{BB962C8B-B14F-4D97-AF65-F5344CB8AC3E}">
        <p14:creationId xmlns:p14="http://schemas.microsoft.com/office/powerpoint/2010/main" val="236515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3" name="Picture 25" descr="Nen"/>
          <p:cNvPicPr>
            <a:picLocks noChangeAspect="1" noChangeArrowheads="1"/>
          </p:cNvPicPr>
          <p:nvPr/>
        </p:nvPicPr>
        <p:blipFill>
          <a:blip r:embed="rId2" cstate="print"/>
          <a:srcRect/>
          <a:stretch>
            <a:fillRect/>
          </a:stretch>
        </p:blipFill>
        <p:spPr bwMode="auto">
          <a:xfrm>
            <a:off x="0" y="2"/>
            <a:ext cx="9144000" cy="6859588"/>
          </a:xfrm>
          <a:prstGeom prst="rect">
            <a:avLst/>
          </a:prstGeom>
          <a:noFill/>
        </p:spPr>
      </p:pic>
      <p:pic>
        <p:nvPicPr>
          <p:cNvPr id="2068" name="Picture 20" descr="LOGO Bo KHCN"/>
          <p:cNvPicPr>
            <a:picLocks noChangeAspect="1" noChangeArrowheads="1"/>
          </p:cNvPicPr>
          <p:nvPr/>
        </p:nvPicPr>
        <p:blipFill>
          <a:blip r:embed="rId3" cstate="print">
            <a:lum bright="36000" contrast="6000"/>
          </a:blip>
          <a:srcRect/>
          <a:stretch>
            <a:fillRect/>
          </a:stretch>
        </p:blipFill>
        <p:spPr bwMode="auto">
          <a:xfrm>
            <a:off x="2438400" y="609600"/>
            <a:ext cx="4337050" cy="4419600"/>
          </a:xfrm>
          <a:prstGeom prst="rect">
            <a:avLst/>
          </a:prstGeom>
          <a:noFill/>
        </p:spPr>
      </p:pic>
      <p:sp>
        <p:nvSpPr>
          <p:cNvPr id="2058" name="Text Box 10"/>
          <p:cNvSpPr txBox="1">
            <a:spLocks noChangeArrowheads="1"/>
          </p:cNvSpPr>
          <p:nvPr/>
        </p:nvSpPr>
        <p:spPr bwMode="auto">
          <a:xfrm>
            <a:off x="0" y="5562601"/>
            <a:ext cx="9144000" cy="400110"/>
          </a:xfrm>
          <a:prstGeom prst="rect">
            <a:avLst/>
          </a:prstGeom>
          <a:noFill/>
          <a:ln w="9525">
            <a:noFill/>
            <a:miter lim="800000"/>
            <a:headEnd/>
            <a:tailEnd/>
          </a:ln>
          <a:effectLst/>
        </p:spPr>
        <p:txBody>
          <a:bodyPr>
            <a:spAutoFit/>
          </a:bodyPr>
          <a:lstStyle/>
          <a:p>
            <a:pPr algn="ctr"/>
            <a:r>
              <a:rPr lang="vi-VN" sz="2000" b="1" i="1">
                <a:solidFill>
                  <a:srgbClr val="000066"/>
                </a:solidFill>
                <a:effectLst>
                  <a:outerShdw blurRad="38100" dist="38100" dir="2700000" algn="tl">
                    <a:srgbClr val="C0C0C0"/>
                  </a:outerShdw>
                </a:effectLst>
                <a:latin typeface="VNI-Times" pitchFamily="2" charset="0"/>
              </a:rPr>
              <a:t>Haäu Giang, ngaøy </a:t>
            </a:r>
            <a:r>
              <a:rPr lang="en-US" sz="2000" b="1" i="1">
                <a:solidFill>
                  <a:srgbClr val="000066"/>
                </a:solidFill>
                <a:effectLst>
                  <a:outerShdw blurRad="38100" dist="38100" dir="2700000" algn="tl">
                    <a:srgbClr val="C0C0C0"/>
                  </a:outerShdw>
                </a:effectLst>
                <a:latin typeface="VNI-Times" pitchFamily="2" charset="0"/>
              </a:rPr>
              <a:t>10</a:t>
            </a:r>
            <a:r>
              <a:rPr lang="vi-VN" sz="2000" b="1" i="1">
                <a:solidFill>
                  <a:srgbClr val="000066"/>
                </a:solidFill>
                <a:effectLst>
                  <a:outerShdw blurRad="38100" dist="38100" dir="2700000" algn="tl">
                    <a:srgbClr val="C0C0C0"/>
                  </a:outerShdw>
                </a:effectLst>
                <a:latin typeface="VNI-Times" pitchFamily="2" charset="0"/>
              </a:rPr>
              <a:t> thaùng 8 naêm 201</a:t>
            </a:r>
            <a:r>
              <a:rPr lang="en-US" sz="2000" b="1" i="1">
                <a:solidFill>
                  <a:srgbClr val="000066"/>
                </a:solidFill>
                <a:effectLst>
                  <a:outerShdw blurRad="38100" dist="38100" dir="2700000" algn="tl">
                    <a:srgbClr val="C0C0C0"/>
                  </a:outerShdw>
                </a:effectLst>
                <a:latin typeface="VNI-Times" pitchFamily="2" charset="0"/>
              </a:rPr>
              <a:t>2</a:t>
            </a:r>
          </a:p>
        </p:txBody>
      </p:sp>
      <p:pic>
        <p:nvPicPr>
          <p:cNvPr id="9" name="Picture 2" descr="HNDSHAK2"/>
          <p:cNvPicPr>
            <a:picLocks noChangeAspect="1" noChangeArrowheads="1"/>
          </p:cNvPicPr>
          <p:nvPr/>
        </p:nvPicPr>
        <p:blipFill>
          <a:blip r:embed="rId4" cstate="print"/>
          <a:srcRect/>
          <a:stretch>
            <a:fillRect/>
          </a:stretch>
        </p:blipFill>
        <p:spPr>
          <a:xfrm>
            <a:off x="1752600" y="2214553"/>
            <a:ext cx="5638800" cy="2895600"/>
          </a:xfrm>
          <a:prstGeom prst="rect">
            <a:avLst/>
          </a:prstGeom>
        </p:spPr>
      </p:pic>
      <p:sp>
        <p:nvSpPr>
          <p:cNvPr id="10" name="AutoShape 3"/>
          <p:cNvSpPr>
            <a:spLocks noChangeArrowheads="1"/>
          </p:cNvSpPr>
          <p:nvPr/>
        </p:nvSpPr>
        <p:spPr bwMode="auto">
          <a:xfrm>
            <a:off x="990600" y="5410199"/>
            <a:ext cx="7239000" cy="1019197"/>
          </a:xfrm>
          <a:prstGeom prst="roundRect">
            <a:avLst>
              <a:gd name="adj" fmla="val 16667"/>
            </a:avLst>
          </a:prstGeom>
          <a:solidFill>
            <a:srgbClr val="CCECFF"/>
          </a:solidFill>
          <a:ln w="9525">
            <a:solidFill>
              <a:srgbClr val="3366CC"/>
            </a:solidFill>
            <a:round/>
            <a:headEnd/>
            <a:tailEnd/>
          </a:ln>
        </p:spPr>
        <p:txBody>
          <a:bodyPr wrap="none" anchor="ctr"/>
          <a:lstStyle/>
          <a:p>
            <a:pPr algn="ctr"/>
            <a:r>
              <a:rPr lang="en-US" sz="4400" smtClean="0">
                <a:latin typeface="Times New Roman" pitchFamily="18" charset="0"/>
              </a:rPr>
              <a:t>Chúc sức khỏe và thành công!</a:t>
            </a:r>
            <a:endParaRPr lang="en-US" sz="4400">
              <a:latin typeface="Times New Roman" pitchFamily="18" charset="0"/>
            </a:endParaRPr>
          </a:p>
        </p:txBody>
      </p:sp>
    </p:spTree>
    <p:extLst>
      <p:ext uri="{BB962C8B-B14F-4D97-AF65-F5344CB8AC3E}">
        <p14:creationId xmlns:p14="http://schemas.microsoft.com/office/powerpoint/2010/main" val="2202630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fade">
                                      <p:cBhvr>
                                        <p:cTn id="7" dur="2000"/>
                                        <p:tgtEl>
                                          <p:spTgt spid="2073"/>
                                        </p:tgtEl>
                                      </p:cBhvr>
                                    </p:animEffect>
                                  </p:childTnLst>
                                </p:cTn>
                              </p:par>
                              <p:par>
                                <p:cTn id="8" presetID="8" presetClass="emph" presetSubtype="0" repeatCount="indefinite" accel="50000" decel="50000" autoRev="1" fill="hold" nodeType="withEffect">
                                  <p:stCondLst>
                                    <p:cond delay="0"/>
                                  </p:stCondLst>
                                  <p:childTnLst>
                                    <p:animRot by="21600000">
                                      <p:cBhvr>
                                        <p:cTn id="9" dur="5000" fill="hold"/>
                                        <p:tgtEl>
                                          <p:spTgt spid="20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762000"/>
            <a:ext cx="3048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VIỆN, TRUNG TÂM NC&amp;PT, TC NNN có hoạt động NC&amp;PT </a:t>
            </a:r>
            <a:endParaRPr lang="en-US">
              <a:solidFill>
                <a:schemeClr val="tx1"/>
              </a:solidFill>
            </a:endParaRPr>
          </a:p>
        </p:txBody>
      </p:sp>
      <p:sp>
        <p:nvSpPr>
          <p:cNvPr id="3" name="Rounded Rectangle 2"/>
          <p:cNvSpPr/>
          <p:nvPr/>
        </p:nvSpPr>
        <p:spPr>
          <a:xfrm>
            <a:off x="3429000" y="762000"/>
            <a:ext cx="2667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ĐẠI HỌC, TRƯỜNG ĐH, CAO ĐẲNG &amp; HỌC VIỆN</a:t>
            </a:r>
            <a:endParaRPr lang="en-US">
              <a:solidFill>
                <a:schemeClr val="tx1"/>
              </a:solidFill>
            </a:endParaRPr>
          </a:p>
        </p:txBody>
      </p:sp>
      <p:sp>
        <p:nvSpPr>
          <p:cNvPr id="4" name="Rounded Rectangle 3"/>
          <p:cNvSpPr/>
          <p:nvPr/>
        </p:nvSpPr>
        <p:spPr>
          <a:xfrm>
            <a:off x="6248400" y="762000"/>
            <a:ext cx="2667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 QLNN, HC, SN CÔNG LẬP có hoạt động NC&amp;PT</a:t>
            </a:r>
            <a:endParaRPr lang="en-US">
              <a:solidFill>
                <a:schemeClr val="tx1"/>
              </a:solidFill>
            </a:endParaRPr>
          </a:p>
        </p:txBody>
      </p:sp>
      <p:sp>
        <p:nvSpPr>
          <p:cNvPr id="5" name="Rounded Rectangle 4"/>
          <p:cNvSpPr/>
          <p:nvPr/>
        </p:nvSpPr>
        <p:spPr>
          <a:xfrm>
            <a:off x="1638300" y="304800"/>
            <a:ext cx="5867400" cy="4572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DANH SÁCH 2012, 2014</a:t>
            </a:r>
            <a:endParaRPr lang="en-US" b="1">
              <a:solidFill>
                <a:schemeClr val="tx1"/>
              </a:solidFill>
            </a:endParaRPr>
          </a:p>
        </p:txBody>
      </p:sp>
      <p:sp>
        <p:nvSpPr>
          <p:cNvPr id="6" name="Rounded Rectangle 5"/>
          <p:cNvSpPr/>
          <p:nvPr/>
        </p:nvSpPr>
        <p:spPr>
          <a:xfrm>
            <a:off x="3124200" y="2895600"/>
            <a:ext cx="22098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DỊCH VỤ KH&amp;CN</a:t>
            </a:r>
            <a:endParaRPr lang="en-US">
              <a:solidFill>
                <a:schemeClr val="tx1"/>
              </a:solidFill>
            </a:endParaRPr>
          </a:p>
        </p:txBody>
      </p:sp>
      <p:sp>
        <p:nvSpPr>
          <p:cNvPr id="7" name="Rounded Rectangle 6"/>
          <p:cNvSpPr/>
          <p:nvPr/>
        </p:nvSpPr>
        <p:spPr>
          <a:xfrm>
            <a:off x="152400" y="2895600"/>
            <a:ext cx="22098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NC&amp;PT </a:t>
            </a:r>
            <a:endParaRPr lang="en-US">
              <a:solidFill>
                <a:schemeClr val="tx1"/>
              </a:solidFill>
            </a:endParaRPr>
          </a:p>
        </p:txBody>
      </p:sp>
      <p:sp>
        <p:nvSpPr>
          <p:cNvPr id="8" name="Rounded Rectangle 7"/>
          <p:cNvSpPr/>
          <p:nvPr/>
        </p:nvSpPr>
        <p:spPr>
          <a:xfrm>
            <a:off x="2590800" y="3733800"/>
            <a:ext cx="3276600" cy="29718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solidFill>
                  <a:schemeClr val="tx1"/>
                </a:solidFill>
              </a:rPr>
              <a:t>TT, VP, Phòng thử nghiệm:</a:t>
            </a:r>
          </a:p>
          <a:p>
            <a:r>
              <a:rPr lang="en-US" sz="1400" b="1" smtClean="0">
                <a:solidFill>
                  <a:schemeClr val="tx1"/>
                </a:solidFill>
              </a:rPr>
              <a:t>Thông </a:t>
            </a:r>
            <a:r>
              <a:rPr lang="en-US" sz="1400" b="1">
                <a:solidFill>
                  <a:schemeClr val="tx1"/>
                </a:solidFill>
              </a:rPr>
              <a:t>tin, </a:t>
            </a:r>
            <a:r>
              <a:rPr lang="en-US" sz="1400" b="1" smtClean="0">
                <a:solidFill>
                  <a:schemeClr val="tx1"/>
                </a:solidFill>
              </a:rPr>
              <a:t>thư </a:t>
            </a:r>
            <a:r>
              <a:rPr lang="en-US" sz="1400" b="1">
                <a:solidFill>
                  <a:schemeClr val="tx1"/>
                </a:solidFill>
              </a:rPr>
              <a:t>viện; </a:t>
            </a:r>
            <a:endParaRPr lang="en-US" sz="1400" b="1" smtClean="0">
              <a:solidFill>
                <a:schemeClr val="tx1"/>
              </a:solidFill>
            </a:endParaRPr>
          </a:p>
          <a:p>
            <a:r>
              <a:rPr lang="en-US" sz="1400" b="1" smtClean="0">
                <a:solidFill>
                  <a:schemeClr val="tx1"/>
                </a:solidFill>
              </a:rPr>
              <a:t>Bảo </a:t>
            </a:r>
            <a:r>
              <a:rPr lang="en-US" sz="1400" b="1">
                <a:solidFill>
                  <a:schemeClr val="tx1"/>
                </a:solidFill>
              </a:rPr>
              <a:t>tàng KH&amp;CN; </a:t>
            </a:r>
            <a:endParaRPr lang="en-US" sz="1400" b="1" smtClean="0">
              <a:solidFill>
                <a:schemeClr val="tx1"/>
              </a:solidFill>
            </a:endParaRPr>
          </a:p>
          <a:p>
            <a:r>
              <a:rPr lang="en-US" sz="1400" b="1">
                <a:solidFill>
                  <a:schemeClr val="tx1"/>
                </a:solidFill>
              </a:rPr>
              <a:t>D</a:t>
            </a:r>
            <a:r>
              <a:rPr lang="en-US" sz="1400" b="1" smtClean="0">
                <a:solidFill>
                  <a:schemeClr val="tx1"/>
                </a:solidFill>
              </a:rPr>
              <a:t>ịch </a:t>
            </a:r>
            <a:r>
              <a:rPr lang="en-US" sz="1400" b="1">
                <a:solidFill>
                  <a:schemeClr val="tx1"/>
                </a:solidFill>
              </a:rPr>
              <a:t>thuật, biên tập, xuất bản cho KH&amp;CN; </a:t>
            </a:r>
            <a:endParaRPr lang="en-US" sz="1400" b="1" smtClean="0">
              <a:solidFill>
                <a:schemeClr val="tx1"/>
              </a:solidFill>
            </a:endParaRPr>
          </a:p>
          <a:p>
            <a:r>
              <a:rPr lang="en-US" sz="1400" b="1" smtClean="0">
                <a:solidFill>
                  <a:schemeClr val="tx1"/>
                </a:solidFill>
              </a:rPr>
              <a:t>Điều </a:t>
            </a:r>
            <a:r>
              <a:rPr lang="en-US" sz="1400" b="1">
                <a:solidFill>
                  <a:schemeClr val="tx1"/>
                </a:solidFill>
              </a:rPr>
              <a:t>tra cơ bản định kỳ, thường xuyên; </a:t>
            </a:r>
            <a:endParaRPr lang="en-US" sz="1400" b="1" smtClean="0">
              <a:solidFill>
                <a:schemeClr val="tx1"/>
              </a:solidFill>
            </a:endParaRPr>
          </a:p>
          <a:p>
            <a:r>
              <a:rPr lang="en-US" sz="1400" b="1">
                <a:solidFill>
                  <a:schemeClr val="tx1"/>
                </a:solidFill>
              </a:rPr>
              <a:t>T</a:t>
            </a:r>
            <a:r>
              <a:rPr lang="en-US" sz="1400" b="1" smtClean="0">
                <a:solidFill>
                  <a:schemeClr val="tx1"/>
                </a:solidFill>
              </a:rPr>
              <a:t>hống </a:t>
            </a:r>
            <a:r>
              <a:rPr lang="en-US" sz="1400" b="1">
                <a:solidFill>
                  <a:schemeClr val="tx1"/>
                </a:solidFill>
              </a:rPr>
              <a:t>kê, điều tra xã hội; </a:t>
            </a:r>
            <a:endParaRPr lang="en-US" sz="1400" b="1" smtClean="0">
              <a:solidFill>
                <a:schemeClr val="tx1"/>
              </a:solidFill>
            </a:endParaRPr>
          </a:p>
          <a:p>
            <a:r>
              <a:rPr lang="en-US" sz="1400" b="1">
                <a:solidFill>
                  <a:schemeClr val="tx1"/>
                </a:solidFill>
              </a:rPr>
              <a:t>T</a:t>
            </a:r>
            <a:r>
              <a:rPr lang="en-US" sz="1400" b="1" smtClean="0">
                <a:solidFill>
                  <a:schemeClr val="tx1"/>
                </a:solidFill>
              </a:rPr>
              <a:t>iêu </a:t>
            </a:r>
            <a:r>
              <a:rPr lang="en-US" sz="1400" b="1">
                <a:solidFill>
                  <a:schemeClr val="tx1"/>
                </a:solidFill>
              </a:rPr>
              <a:t>chuẩn đo lường chất lượng; </a:t>
            </a:r>
            <a:endParaRPr lang="en-US" sz="1400" b="1" smtClean="0">
              <a:solidFill>
                <a:schemeClr val="tx1"/>
              </a:solidFill>
            </a:endParaRPr>
          </a:p>
          <a:p>
            <a:r>
              <a:rPr lang="en-US" sz="1400" b="1">
                <a:solidFill>
                  <a:schemeClr val="tx1"/>
                </a:solidFill>
              </a:rPr>
              <a:t>T</a:t>
            </a:r>
            <a:r>
              <a:rPr lang="en-US" sz="1400" b="1" smtClean="0">
                <a:solidFill>
                  <a:schemeClr val="tx1"/>
                </a:solidFill>
              </a:rPr>
              <a:t>ư </a:t>
            </a:r>
            <a:r>
              <a:rPr lang="en-US" sz="1400" b="1">
                <a:solidFill>
                  <a:schemeClr val="tx1"/>
                </a:solidFill>
              </a:rPr>
              <a:t>vấn về KH&amp;CN; </a:t>
            </a:r>
            <a:endParaRPr lang="en-US" sz="1400" b="1" smtClean="0">
              <a:solidFill>
                <a:schemeClr val="tx1"/>
              </a:solidFill>
            </a:endParaRPr>
          </a:p>
          <a:p>
            <a:r>
              <a:rPr lang="en-US" sz="1400" b="1">
                <a:solidFill>
                  <a:schemeClr val="tx1"/>
                </a:solidFill>
              </a:rPr>
              <a:t>S</a:t>
            </a:r>
            <a:r>
              <a:rPr lang="en-US" sz="1400" b="1" smtClean="0">
                <a:solidFill>
                  <a:schemeClr val="tx1"/>
                </a:solidFill>
              </a:rPr>
              <a:t>ở </a:t>
            </a:r>
            <a:r>
              <a:rPr lang="en-US" sz="1400" b="1">
                <a:solidFill>
                  <a:schemeClr val="tx1"/>
                </a:solidFill>
              </a:rPr>
              <a:t>hữu trí tuệ; </a:t>
            </a:r>
            <a:endParaRPr lang="en-US" sz="1400" b="1" smtClean="0">
              <a:solidFill>
                <a:schemeClr val="tx1"/>
              </a:solidFill>
            </a:endParaRPr>
          </a:p>
          <a:p>
            <a:r>
              <a:rPr lang="en-US" sz="1400" b="1">
                <a:solidFill>
                  <a:schemeClr val="tx1"/>
                </a:solidFill>
              </a:rPr>
              <a:t>C</a:t>
            </a:r>
            <a:r>
              <a:rPr lang="en-US" sz="1400" b="1" smtClean="0">
                <a:solidFill>
                  <a:schemeClr val="tx1"/>
                </a:solidFill>
              </a:rPr>
              <a:t>huyển </a:t>
            </a:r>
            <a:r>
              <a:rPr lang="en-US" sz="1400" b="1">
                <a:solidFill>
                  <a:schemeClr val="tx1"/>
                </a:solidFill>
              </a:rPr>
              <a:t>giao công nghệ;…</a:t>
            </a:r>
          </a:p>
        </p:txBody>
      </p:sp>
      <p:sp>
        <p:nvSpPr>
          <p:cNvPr id="9" name="Rounded Rectangle 8"/>
          <p:cNvSpPr/>
          <p:nvPr/>
        </p:nvSpPr>
        <p:spPr>
          <a:xfrm>
            <a:off x="6248400" y="2895600"/>
            <a:ext cx="22098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CQHC, ĐƠN VỊ SỰ NGHIỆP</a:t>
            </a:r>
            <a:endParaRPr lang="en-US">
              <a:solidFill>
                <a:schemeClr val="tx1"/>
              </a:solidFill>
            </a:endParaRPr>
          </a:p>
        </p:txBody>
      </p:sp>
      <p:sp>
        <p:nvSpPr>
          <p:cNvPr id="10" name="Rounded Rectangle 9"/>
          <p:cNvSpPr/>
          <p:nvPr/>
        </p:nvSpPr>
        <p:spPr>
          <a:xfrm>
            <a:off x="127462" y="3721331"/>
            <a:ext cx="2234738" cy="28194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Viện </a:t>
            </a:r>
            <a:r>
              <a:rPr lang="en-US" b="1">
                <a:solidFill>
                  <a:schemeClr val="tx1"/>
                </a:solidFill>
              </a:rPr>
              <a:t>hàn lâm, </a:t>
            </a:r>
            <a:endParaRPr lang="en-US" b="1" smtClean="0">
              <a:solidFill>
                <a:schemeClr val="tx1"/>
              </a:solidFill>
            </a:endParaRPr>
          </a:p>
          <a:p>
            <a:r>
              <a:rPr lang="en-US" b="1">
                <a:solidFill>
                  <a:schemeClr val="tx1"/>
                </a:solidFill>
              </a:rPr>
              <a:t>V</a:t>
            </a:r>
            <a:r>
              <a:rPr lang="en-US" b="1" smtClean="0">
                <a:solidFill>
                  <a:schemeClr val="tx1"/>
                </a:solidFill>
              </a:rPr>
              <a:t>iện/trung </a:t>
            </a:r>
            <a:r>
              <a:rPr lang="en-US" b="1">
                <a:solidFill>
                  <a:schemeClr val="tx1"/>
                </a:solidFill>
              </a:rPr>
              <a:t>tâm nghiên cứu và phát triển</a:t>
            </a:r>
            <a:r>
              <a:rPr lang="en-US" b="1" smtClean="0">
                <a:solidFill>
                  <a:schemeClr val="tx1"/>
                </a:solidFill>
              </a:rPr>
              <a:t>,</a:t>
            </a:r>
          </a:p>
          <a:p>
            <a:r>
              <a:rPr lang="en-US" b="1">
                <a:solidFill>
                  <a:schemeClr val="tx1"/>
                </a:solidFill>
              </a:rPr>
              <a:t>P</a:t>
            </a:r>
            <a:r>
              <a:rPr lang="en-US" b="1" smtClean="0">
                <a:solidFill>
                  <a:schemeClr val="tx1"/>
                </a:solidFill>
              </a:rPr>
              <a:t>hòng </a:t>
            </a:r>
            <a:r>
              <a:rPr lang="en-US" b="1">
                <a:solidFill>
                  <a:schemeClr val="tx1"/>
                </a:solidFill>
              </a:rPr>
              <a:t>thí nghiệm</a:t>
            </a:r>
            <a:r>
              <a:rPr lang="en-US" b="1" smtClean="0">
                <a:solidFill>
                  <a:schemeClr val="tx1"/>
                </a:solidFill>
              </a:rPr>
              <a:t>,</a:t>
            </a:r>
          </a:p>
          <a:p>
            <a:r>
              <a:rPr lang="en-US" b="1">
                <a:solidFill>
                  <a:schemeClr val="tx1"/>
                </a:solidFill>
              </a:rPr>
              <a:t>T</a:t>
            </a:r>
            <a:r>
              <a:rPr lang="en-US" b="1" smtClean="0">
                <a:solidFill>
                  <a:schemeClr val="tx1"/>
                </a:solidFill>
              </a:rPr>
              <a:t>rạm </a:t>
            </a:r>
            <a:r>
              <a:rPr lang="en-US" b="1">
                <a:solidFill>
                  <a:schemeClr val="tx1"/>
                </a:solidFill>
              </a:rPr>
              <a:t>nghiên cứu,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quan trắc,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thử nghiệm </a:t>
            </a:r>
            <a:endParaRPr lang="en-US" b="1" smtClean="0">
              <a:solidFill>
                <a:schemeClr val="tx1"/>
              </a:solidFill>
            </a:endParaRPr>
          </a:p>
          <a:p>
            <a:r>
              <a:rPr lang="en-US" b="1" smtClean="0">
                <a:solidFill>
                  <a:schemeClr val="tx1"/>
                </a:solidFill>
              </a:rPr>
              <a:t>và </a:t>
            </a:r>
            <a:r>
              <a:rPr lang="en-US" b="1">
                <a:solidFill>
                  <a:schemeClr val="tx1"/>
                </a:solidFill>
              </a:rPr>
              <a:t>cơ sở </a:t>
            </a:r>
            <a:r>
              <a:rPr lang="en-US" b="1" smtClean="0">
                <a:solidFill>
                  <a:schemeClr val="tx1"/>
                </a:solidFill>
              </a:rPr>
              <a:t>nc&amp;pt </a:t>
            </a:r>
            <a:r>
              <a:rPr lang="en-US" b="1">
                <a:solidFill>
                  <a:schemeClr val="tx1"/>
                </a:solidFill>
              </a:rPr>
              <a:t>khác</a:t>
            </a:r>
          </a:p>
        </p:txBody>
      </p:sp>
      <p:sp>
        <p:nvSpPr>
          <p:cNvPr id="11" name="Rounded Rectangle 10"/>
          <p:cNvSpPr/>
          <p:nvPr/>
        </p:nvSpPr>
        <p:spPr>
          <a:xfrm>
            <a:off x="6096000" y="3733800"/>
            <a:ext cx="3048000" cy="29718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sz="1800" b="0" i="0" u="none" strike="noStrike" kern="0" cap="none" spc="0" baseline="0">
                <a:solidFill>
                  <a:srgbClr val="000000"/>
                </a:solidFill>
                <a:uFillTx/>
              </a:defRPr>
            </a:pPr>
            <a:r>
              <a:rPr lang="en-US" sz="1700" smtClean="0">
                <a:solidFill>
                  <a:srgbClr val="000000"/>
                </a:solidFill>
                <a:latin typeface="Franklin Gothic Book"/>
              </a:rPr>
              <a:t>CQ HC, QLNN </a:t>
            </a:r>
            <a:r>
              <a:rPr lang="en-US" sz="1700" b="1">
                <a:solidFill>
                  <a:srgbClr val="000000"/>
                </a:solidFill>
                <a:latin typeface="Franklin Gothic Book"/>
              </a:rPr>
              <a:t>có hoạt động NC&amp;PT </a:t>
            </a:r>
            <a:r>
              <a:rPr lang="en-US" sz="1700">
                <a:solidFill>
                  <a:srgbClr val="000000"/>
                </a:solidFill>
                <a:latin typeface="Franklin Gothic Book"/>
              </a:rPr>
              <a:t>(các Tổng cục, Cục, Vụ, Sở KH&amp;CN…), các đơn vị sự nghiệp khác (công lập và ngoài công lập) có hoạt động NC&amp;PT (các bệnh viện, các đơn vị sự nghiệp của bộ ngành, địa phương</a:t>
            </a:r>
            <a:r>
              <a:rPr lang="en-US" sz="1700" smtClean="0">
                <a:solidFill>
                  <a:srgbClr val="000000"/>
                </a:solidFill>
                <a:latin typeface="Franklin Gothic Book"/>
              </a:rPr>
              <a:t>); tổ chức Ct, CT-XH, XHNNg,…</a:t>
            </a:r>
            <a:endParaRPr lang="en-GB" sz="1700">
              <a:solidFill>
                <a:srgbClr val="000000"/>
              </a:solidFill>
              <a:latin typeface="Franklin Gothic Book"/>
            </a:endParaRPr>
          </a:p>
          <a:p>
            <a:endParaRPr lang="en-US" sz="1700" b="1">
              <a:solidFill>
                <a:schemeClr val="tx1"/>
              </a:solidFill>
            </a:endParaRPr>
          </a:p>
        </p:txBody>
      </p:sp>
      <p:cxnSp>
        <p:nvCxnSpPr>
          <p:cNvPr id="13" name="Straight Arrow Connector 12"/>
          <p:cNvCxnSpPr>
            <a:stCxn id="2" idx="2"/>
            <a:endCxn id="7" idx="0"/>
          </p:cNvCxnSpPr>
          <p:nvPr/>
        </p:nvCxnSpPr>
        <p:spPr>
          <a:xfrm flipH="1">
            <a:off x="1257300" y="1600200"/>
            <a:ext cx="49530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2"/>
            <a:endCxn id="6" idx="1"/>
          </p:cNvCxnSpPr>
          <p:nvPr/>
        </p:nvCxnSpPr>
        <p:spPr>
          <a:xfrm>
            <a:off x="1752600" y="1600200"/>
            <a:ext cx="13716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2"/>
            <a:endCxn id="9" idx="1"/>
          </p:cNvCxnSpPr>
          <p:nvPr/>
        </p:nvCxnSpPr>
        <p:spPr>
          <a:xfrm>
            <a:off x="1752600" y="1600200"/>
            <a:ext cx="44958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9" idx="0"/>
          </p:cNvCxnSpPr>
          <p:nvPr/>
        </p:nvCxnSpPr>
        <p:spPr>
          <a:xfrm flipH="1">
            <a:off x="7353300" y="1600200"/>
            <a:ext cx="22860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6" idx="0"/>
          </p:cNvCxnSpPr>
          <p:nvPr/>
        </p:nvCxnSpPr>
        <p:spPr>
          <a:xfrm flipH="1">
            <a:off x="4229100" y="1600200"/>
            <a:ext cx="3352800" cy="12954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56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0" fill="hold"/>
                                        <p:tgtEl>
                                          <p:spTgt spid="15"/>
                                        </p:tgtEl>
                                        <p:attrNameLst>
                                          <p:attrName>ppt_x</p:attrName>
                                        </p:attrNameLst>
                                      </p:cBhvr>
                                      <p:tavLst>
                                        <p:tav tm="0">
                                          <p:val>
                                            <p:strVal val="0-#ppt_w/2"/>
                                          </p:val>
                                        </p:tav>
                                        <p:tav tm="100000">
                                          <p:val>
                                            <p:strVal val="#ppt_x"/>
                                          </p:val>
                                        </p:tav>
                                      </p:tavLst>
                                    </p:anim>
                                    <p:anim calcmode="lin" valueType="num">
                                      <p:cBhvr additive="base">
                                        <p:cTn id="34" dur="3000" fill="hold"/>
                                        <p:tgtEl>
                                          <p:spTgt spid="15"/>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3000" fill="hold"/>
                                        <p:tgtEl>
                                          <p:spTgt spid="6"/>
                                        </p:tgtEl>
                                        <p:attrNameLst>
                                          <p:attrName>ppt_x</p:attrName>
                                        </p:attrNameLst>
                                      </p:cBhvr>
                                      <p:tavLst>
                                        <p:tav tm="0">
                                          <p:val>
                                            <p:strVal val="0-#ppt_w/2"/>
                                          </p:val>
                                        </p:tav>
                                        <p:tav tm="100000">
                                          <p:val>
                                            <p:strVal val="#ppt_x"/>
                                          </p:val>
                                        </p:tav>
                                      </p:tavLst>
                                    </p:anim>
                                    <p:anim calcmode="lin" valueType="num">
                                      <p:cBhvr additive="base">
                                        <p:cTn id="38" dur="3000" fill="hold"/>
                                        <p:tgtEl>
                                          <p:spTgt spid="6"/>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3000" fill="hold"/>
                                        <p:tgtEl>
                                          <p:spTgt spid="8"/>
                                        </p:tgtEl>
                                        <p:attrNameLst>
                                          <p:attrName>ppt_x</p:attrName>
                                        </p:attrNameLst>
                                      </p:cBhvr>
                                      <p:tavLst>
                                        <p:tav tm="0">
                                          <p:val>
                                            <p:strVal val="0-#ppt_w/2"/>
                                          </p:val>
                                        </p:tav>
                                        <p:tav tm="100000">
                                          <p:val>
                                            <p:strVal val="#ppt_x"/>
                                          </p:val>
                                        </p:tav>
                                      </p:tavLst>
                                    </p:anim>
                                    <p:anim calcmode="lin" valueType="num">
                                      <p:cBhvr additive="base">
                                        <p:cTn id="42"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9"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2000" fill="hold"/>
                                        <p:tgtEl>
                                          <p:spTgt spid="17"/>
                                        </p:tgtEl>
                                        <p:attrNameLst>
                                          <p:attrName>ppt_x</p:attrName>
                                        </p:attrNameLst>
                                      </p:cBhvr>
                                      <p:tavLst>
                                        <p:tav tm="0">
                                          <p:val>
                                            <p:strVal val="0-#ppt_w/2"/>
                                          </p:val>
                                        </p:tav>
                                        <p:tav tm="100000">
                                          <p:val>
                                            <p:strVal val="#ppt_x"/>
                                          </p:val>
                                        </p:tav>
                                      </p:tavLst>
                                    </p:anim>
                                    <p:anim calcmode="lin" valueType="num">
                                      <p:cBhvr additive="base">
                                        <p:cTn id="48" dur="2000" fill="hold"/>
                                        <p:tgtEl>
                                          <p:spTgt spid="17"/>
                                        </p:tgtEl>
                                        <p:attrNameLst>
                                          <p:attrName>ppt_y</p:attrName>
                                        </p:attrNameLst>
                                      </p:cBhvr>
                                      <p:tavLst>
                                        <p:tav tm="0">
                                          <p:val>
                                            <p:strVal val="0-#ppt_h/2"/>
                                          </p:val>
                                        </p:tav>
                                        <p:tav tm="100000">
                                          <p:val>
                                            <p:strVal val="#ppt_y"/>
                                          </p:val>
                                        </p:tav>
                                      </p:tavLst>
                                    </p:anim>
                                  </p:childTnLst>
                                </p:cTn>
                              </p:par>
                              <p:par>
                                <p:cTn id="49" presetID="2" presetClass="entr" presetSubtype="9"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2000" fill="hold"/>
                                        <p:tgtEl>
                                          <p:spTgt spid="9"/>
                                        </p:tgtEl>
                                        <p:attrNameLst>
                                          <p:attrName>ppt_x</p:attrName>
                                        </p:attrNameLst>
                                      </p:cBhvr>
                                      <p:tavLst>
                                        <p:tav tm="0">
                                          <p:val>
                                            <p:strVal val="0-#ppt_w/2"/>
                                          </p:val>
                                        </p:tav>
                                        <p:tav tm="100000">
                                          <p:val>
                                            <p:strVal val="#ppt_x"/>
                                          </p:val>
                                        </p:tav>
                                      </p:tavLst>
                                    </p:anim>
                                    <p:anim calcmode="lin" valueType="num">
                                      <p:cBhvr additive="base">
                                        <p:cTn id="52" dur="2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2000" fill="hold"/>
                                        <p:tgtEl>
                                          <p:spTgt spid="11"/>
                                        </p:tgtEl>
                                        <p:attrNameLst>
                                          <p:attrName>ppt_x</p:attrName>
                                        </p:attrNameLst>
                                      </p:cBhvr>
                                      <p:tavLst>
                                        <p:tav tm="0">
                                          <p:val>
                                            <p:strVal val="0-#ppt_w/2"/>
                                          </p:val>
                                        </p:tav>
                                        <p:tav tm="100000">
                                          <p:val>
                                            <p:strVal val="#ppt_x"/>
                                          </p:val>
                                        </p:tav>
                                      </p:tavLst>
                                    </p:anim>
                                    <p:anim calcmode="lin" valueType="num">
                                      <p:cBhvr additive="base">
                                        <p:cTn id="56"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1000" fill="hold"/>
                                        <p:tgtEl>
                                          <p:spTgt spid="7"/>
                                        </p:tgtEl>
                                        <p:attrNameLst>
                                          <p:attrName>ppt_x</p:attrName>
                                        </p:attrNameLst>
                                      </p:cBhvr>
                                      <p:tavLst>
                                        <p:tav tm="0">
                                          <p:val>
                                            <p:strVal val="#ppt_x"/>
                                          </p:val>
                                        </p:tav>
                                        <p:tav tm="100000">
                                          <p:val>
                                            <p:strVal val="#ppt_x"/>
                                          </p:val>
                                        </p:tav>
                                      </p:tavLst>
                                    </p:anim>
                                    <p:anim calcmode="lin" valueType="num">
                                      <p:cBhvr additive="base">
                                        <p:cTn id="66" dur="1000" fill="hold"/>
                                        <p:tgtEl>
                                          <p:spTgt spid="7"/>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1000" fill="hold"/>
                                        <p:tgtEl>
                                          <p:spTgt spid="10"/>
                                        </p:tgtEl>
                                        <p:attrNameLst>
                                          <p:attrName>ppt_x</p:attrName>
                                        </p:attrNameLst>
                                      </p:cBhvr>
                                      <p:tavLst>
                                        <p:tav tm="0">
                                          <p:val>
                                            <p:strVal val="#ppt_x"/>
                                          </p:val>
                                        </p:tav>
                                        <p:tav tm="100000">
                                          <p:val>
                                            <p:strVal val="#ppt_x"/>
                                          </p:val>
                                        </p:tav>
                                      </p:tavLst>
                                    </p:anim>
                                    <p:anim calcmode="lin" valueType="num">
                                      <p:cBhvr additive="base">
                                        <p:cTn id="7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1+#ppt_w/2"/>
                                          </p:val>
                                        </p:tav>
                                        <p:tav tm="100000">
                                          <p:val>
                                            <p:strVal val="#ppt_x"/>
                                          </p:val>
                                        </p:tav>
                                      </p:tavLst>
                                    </p:anim>
                                    <p:anim calcmode="lin" valueType="num">
                                      <p:cBhvr additive="base">
                                        <p:cTn id="7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3"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762000"/>
            <a:ext cx="3048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VIỆN, TRUNG TÂM NC&amp;PT, TC NNN có hoạt động NC&amp;PT </a:t>
            </a:r>
            <a:endParaRPr lang="en-US">
              <a:solidFill>
                <a:schemeClr val="tx1"/>
              </a:solidFill>
            </a:endParaRPr>
          </a:p>
        </p:txBody>
      </p:sp>
      <p:sp>
        <p:nvSpPr>
          <p:cNvPr id="3" name="Rounded Rectangle 2"/>
          <p:cNvSpPr/>
          <p:nvPr/>
        </p:nvSpPr>
        <p:spPr>
          <a:xfrm>
            <a:off x="3429000" y="762000"/>
            <a:ext cx="2667000" cy="838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1"/>
                </a:solidFill>
              </a:rPr>
              <a:t>ĐẠI HỌC, TRƯỜNG ĐH, CAO ĐẲNG &amp; HỌC VIỆN</a:t>
            </a:r>
            <a:endParaRPr lang="en-US">
              <a:solidFill>
                <a:schemeClr val="bg1"/>
              </a:solidFill>
            </a:endParaRPr>
          </a:p>
        </p:txBody>
      </p:sp>
      <p:sp>
        <p:nvSpPr>
          <p:cNvPr id="4" name="Rounded Rectangle 3"/>
          <p:cNvSpPr/>
          <p:nvPr/>
        </p:nvSpPr>
        <p:spPr>
          <a:xfrm>
            <a:off x="6248400" y="762000"/>
            <a:ext cx="2667000" cy="83820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 QLNN, HC, SN CÔNG LẬP có hoạt động NC&amp;PT</a:t>
            </a:r>
            <a:endParaRPr lang="en-US">
              <a:solidFill>
                <a:schemeClr val="tx1"/>
              </a:solidFill>
            </a:endParaRPr>
          </a:p>
        </p:txBody>
      </p:sp>
      <p:sp>
        <p:nvSpPr>
          <p:cNvPr id="5" name="Rounded Rectangle 4"/>
          <p:cNvSpPr/>
          <p:nvPr/>
        </p:nvSpPr>
        <p:spPr>
          <a:xfrm>
            <a:off x="1638300" y="304800"/>
            <a:ext cx="5867400" cy="4572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DANH SÁCH 2012, 2014</a:t>
            </a:r>
            <a:endParaRPr lang="en-US" b="1">
              <a:solidFill>
                <a:schemeClr val="tx1"/>
              </a:solidFill>
            </a:endParaRPr>
          </a:p>
        </p:txBody>
      </p:sp>
      <p:sp>
        <p:nvSpPr>
          <p:cNvPr id="6" name="Rounded Rectangle 5"/>
          <p:cNvSpPr/>
          <p:nvPr/>
        </p:nvSpPr>
        <p:spPr>
          <a:xfrm>
            <a:off x="3124200" y="2895600"/>
            <a:ext cx="22098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DỊCH VỤ KH&amp;CN</a:t>
            </a:r>
            <a:endParaRPr lang="en-US">
              <a:solidFill>
                <a:schemeClr val="tx1"/>
              </a:solidFill>
            </a:endParaRPr>
          </a:p>
        </p:txBody>
      </p:sp>
      <p:sp>
        <p:nvSpPr>
          <p:cNvPr id="7" name="Rounded Rectangle 6"/>
          <p:cNvSpPr/>
          <p:nvPr/>
        </p:nvSpPr>
        <p:spPr>
          <a:xfrm>
            <a:off x="152400" y="2895600"/>
            <a:ext cx="2209800" cy="8382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TỔ CHỨC NC&amp;PT </a:t>
            </a:r>
            <a:endParaRPr lang="en-US">
              <a:solidFill>
                <a:schemeClr val="tx1"/>
              </a:solidFill>
            </a:endParaRPr>
          </a:p>
        </p:txBody>
      </p:sp>
      <p:sp>
        <p:nvSpPr>
          <p:cNvPr id="8" name="Rounded Rectangle 7"/>
          <p:cNvSpPr/>
          <p:nvPr/>
        </p:nvSpPr>
        <p:spPr>
          <a:xfrm>
            <a:off x="2590800" y="3733800"/>
            <a:ext cx="32766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solidFill>
                  <a:schemeClr val="tx1"/>
                </a:solidFill>
              </a:rPr>
              <a:t>TT, VP, Phòng thử nghiệm:</a:t>
            </a:r>
          </a:p>
          <a:p>
            <a:r>
              <a:rPr lang="en-US" sz="1400" b="1" smtClean="0">
                <a:solidFill>
                  <a:schemeClr val="tx1"/>
                </a:solidFill>
              </a:rPr>
              <a:t>Thông </a:t>
            </a:r>
            <a:r>
              <a:rPr lang="en-US" sz="1400" b="1">
                <a:solidFill>
                  <a:schemeClr val="tx1"/>
                </a:solidFill>
              </a:rPr>
              <a:t>tin, </a:t>
            </a:r>
            <a:r>
              <a:rPr lang="en-US" sz="1400" b="1" smtClean="0">
                <a:solidFill>
                  <a:schemeClr val="tx1"/>
                </a:solidFill>
              </a:rPr>
              <a:t>thư </a:t>
            </a:r>
            <a:r>
              <a:rPr lang="en-US" sz="1400" b="1">
                <a:solidFill>
                  <a:schemeClr val="tx1"/>
                </a:solidFill>
              </a:rPr>
              <a:t>viện; </a:t>
            </a:r>
            <a:endParaRPr lang="en-US" sz="1400" b="1" smtClean="0">
              <a:solidFill>
                <a:schemeClr val="tx1"/>
              </a:solidFill>
            </a:endParaRPr>
          </a:p>
          <a:p>
            <a:r>
              <a:rPr lang="en-US" sz="1400" b="1" smtClean="0">
                <a:solidFill>
                  <a:schemeClr val="tx1"/>
                </a:solidFill>
              </a:rPr>
              <a:t>Bảo </a:t>
            </a:r>
            <a:r>
              <a:rPr lang="en-US" sz="1400" b="1">
                <a:solidFill>
                  <a:schemeClr val="tx1"/>
                </a:solidFill>
              </a:rPr>
              <a:t>tàng KH&amp;CN; </a:t>
            </a:r>
            <a:endParaRPr lang="en-US" sz="1400" b="1" smtClean="0">
              <a:solidFill>
                <a:schemeClr val="tx1"/>
              </a:solidFill>
            </a:endParaRPr>
          </a:p>
          <a:p>
            <a:r>
              <a:rPr lang="en-US" sz="1400" b="1">
                <a:solidFill>
                  <a:schemeClr val="tx1"/>
                </a:solidFill>
              </a:rPr>
              <a:t>D</a:t>
            </a:r>
            <a:r>
              <a:rPr lang="en-US" sz="1400" b="1" smtClean="0">
                <a:solidFill>
                  <a:schemeClr val="tx1"/>
                </a:solidFill>
              </a:rPr>
              <a:t>ịch </a:t>
            </a:r>
            <a:r>
              <a:rPr lang="en-US" sz="1400" b="1">
                <a:solidFill>
                  <a:schemeClr val="tx1"/>
                </a:solidFill>
              </a:rPr>
              <a:t>thuật, biên tập, xuất bản cho KH&amp;CN; </a:t>
            </a:r>
            <a:endParaRPr lang="en-US" sz="1400" b="1" smtClean="0">
              <a:solidFill>
                <a:schemeClr val="tx1"/>
              </a:solidFill>
            </a:endParaRPr>
          </a:p>
          <a:p>
            <a:r>
              <a:rPr lang="en-US" sz="1400" b="1" smtClean="0">
                <a:solidFill>
                  <a:schemeClr val="tx1"/>
                </a:solidFill>
              </a:rPr>
              <a:t>Điều </a:t>
            </a:r>
            <a:r>
              <a:rPr lang="en-US" sz="1400" b="1">
                <a:solidFill>
                  <a:schemeClr val="tx1"/>
                </a:solidFill>
              </a:rPr>
              <a:t>tra cơ bản định kỳ, thường xuyên; </a:t>
            </a:r>
            <a:endParaRPr lang="en-US" sz="1400" b="1" smtClean="0">
              <a:solidFill>
                <a:schemeClr val="tx1"/>
              </a:solidFill>
            </a:endParaRPr>
          </a:p>
          <a:p>
            <a:r>
              <a:rPr lang="en-US" sz="1400" b="1">
                <a:solidFill>
                  <a:schemeClr val="tx1"/>
                </a:solidFill>
              </a:rPr>
              <a:t>T</a:t>
            </a:r>
            <a:r>
              <a:rPr lang="en-US" sz="1400" b="1" smtClean="0">
                <a:solidFill>
                  <a:schemeClr val="tx1"/>
                </a:solidFill>
              </a:rPr>
              <a:t>hống </a:t>
            </a:r>
            <a:r>
              <a:rPr lang="en-US" sz="1400" b="1">
                <a:solidFill>
                  <a:schemeClr val="tx1"/>
                </a:solidFill>
              </a:rPr>
              <a:t>kê, điều tra xã hội; </a:t>
            </a:r>
            <a:endParaRPr lang="en-US" sz="1400" b="1" smtClean="0">
              <a:solidFill>
                <a:schemeClr val="tx1"/>
              </a:solidFill>
            </a:endParaRPr>
          </a:p>
          <a:p>
            <a:r>
              <a:rPr lang="en-US" sz="1400" b="1">
                <a:solidFill>
                  <a:schemeClr val="tx1"/>
                </a:solidFill>
              </a:rPr>
              <a:t>T</a:t>
            </a:r>
            <a:r>
              <a:rPr lang="en-US" sz="1400" b="1" smtClean="0">
                <a:solidFill>
                  <a:schemeClr val="tx1"/>
                </a:solidFill>
              </a:rPr>
              <a:t>iêu </a:t>
            </a:r>
            <a:r>
              <a:rPr lang="en-US" sz="1400" b="1">
                <a:solidFill>
                  <a:schemeClr val="tx1"/>
                </a:solidFill>
              </a:rPr>
              <a:t>chuẩn đo lường chất lượng; </a:t>
            </a:r>
            <a:endParaRPr lang="en-US" sz="1400" b="1" smtClean="0">
              <a:solidFill>
                <a:schemeClr val="tx1"/>
              </a:solidFill>
            </a:endParaRPr>
          </a:p>
          <a:p>
            <a:r>
              <a:rPr lang="en-US" sz="1400" b="1">
                <a:solidFill>
                  <a:schemeClr val="tx1"/>
                </a:solidFill>
              </a:rPr>
              <a:t>T</a:t>
            </a:r>
            <a:r>
              <a:rPr lang="en-US" sz="1400" b="1" smtClean="0">
                <a:solidFill>
                  <a:schemeClr val="tx1"/>
                </a:solidFill>
              </a:rPr>
              <a:t>ư </a:t>
            </a:r>
            <a:r>
              <a:rPr lang="en-US" sz="1400" b="1">
                <a:solidFill>
                  <a:schemeClr val="tx1"/>
                </a:solidFill>
              </a:rPr>
              <a:t>vấn về KH&amp;CN; </a:t>
            </a:r>
            <a:endParaRPr lang="en-US" sz="1400" b="1" smtClean="0">
              <a:solidFill>
                <a:schemeClr val="tx1"/>
              </a:solidFill>
            </a:endParaRPr>
          </a:p>
          <a:p>
            <a:r>
              <a:rPr lang="en-US" sz="1400" b="1">
                <a:solidFill>
                  <a:schemeClr val="tx1"/>
                </a:solidFill>
              </a:rPr>
              <a:t>S</a:t>
            </a:r>
            <a:r>
              <a:rPr lang="en-US" sz="1400" b="1" smtClean="0">
                <a:solidFill>
                  <a:schemeClr val="tx1"/>
                </a:solidFill>
              </a:rPr>
              <a:t>ở </a:t>
            </a:r>
            <a:r>
              <a:rPr lang="en-US" sz="1400" b="1">
                <a:solidFill>
                  <a:schemeClr val="tx1"/>
                </a:solidFill>
              </a:rPr>
              <a:t>hữu trí tuệ; </a:t>
            </a:r>
            <a:endParaRPr lang="en-US" sz="1400" b="1" smtClean="0">
              <a:solidFill>
                <a:schemeClr val="tx1"/>
              </a:solidFill>
            </a:endParaRPr>
          </a:p>
          <a:p>
            <a:r>
              <a:rPr lang="en-US" sz="1400" b="1">
                <a:solidFill>
                  <a:schemeClr val="tx1"/>
                </a:solidFill>
              </a:rPr>
              <a:t>C</a:t>
            </a:r>
            <a:r>
              <a:rPr lang="en-US" sz="1400" b="1" smtClean="0">
                <a:solidFill>
                  <a:schemeClr val="tx1"/>
                </a:solidFill>
              </a:rPr>
              <a:t>huyển </a:t>
            </a:r>
            <a:r>
              <a:rPr lang="en-US" sz="1400" b="1">
                <a:solidFill>
                  <a:schemeClr val="tx1"/>
                </a:solidFill>
              </a:rPr>
              <a:t>giao công nghệ;…</a:t>
            </a:r>
          </a:p>
        </p:txBody>
      </p:sp>
      <p:sp>
        <p:nvSpPr>
          <p:cNvPr id="9" name="Rounded Rectangle 8"/>
          <p:cNvSpPr/>
          <p:nvPr/>
        </p:nvSpPr>
        <p:spPr>
          <a:xfrm>
            <a:off x="6477000" y="2895600"/>
            <a:ext cx="22098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CQHC, ĐƠN VỊ SỰ NGHIỆP</a:t>
            </a:r>
            <a:endParaRPr lang="en-US">
              <a:solidFill>
                <a:schemeClr val="tx1"/>
              </a:solidFill>
            </a:endParaRPr>
          </a:p>
        </p:txBody>
      </p:sp>
      <p:sp>
        <p:nvSpPr>
          <p:cNvPr id="10" name="Rounded Rectangle 9"/>
          <p:cNvSpPr/>
          <p:nvPr/>
        </p:nvSpPr>
        <p:spPr>
          <a:xfrm>
            <a:off x="127462" y="3721331"/>
            <a:ext cx="2234738" cy="28194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chemeClr val="tx1"/>
                </a:solidFill>
              </a:rPr>
              <a:t>Viện </a:t>
            </a:r>
            <a:r>
              <a:rPr lang="en-US" b="1">
                <a:solidFill>
                  <a:schemeClr val="tx1"/>
                </a:solidFill>
              </a:rPr>
              <a:t>hàn lâm, </a:t>
            </a:r>
            <a:endParaRPr lang="en-US" b="1" smtClean="0">
              <a:solidFill>
                <a:schemeClr val="tx1"/>
              </a:solidFill>
            </a:endParaRPr>
          </a:p>
          <a:p>
            <a:r>
              <a:rPr lang="en-US" b="1">
                <a:solidFill>
                  <a:schemeClr val="tx1"/>
                </a:solidFill>
              </a:rPr>
              <a:t>V</a:t>
            </a:r>
            <a:r>
              <a:rPr lang="en-US" b="1" smtClean="0">
                <a:solidFill>
                  <a:schemeClr val="tx1"/>
                </a:solidFill>
              </a:rPr>
              <a:t>iện/trung </a:t>
            </a:r>
            <a:r>
              <a:rPr lang="en-US" b="1">
                <a:solidFill>
                  <a:schemeClr val="tx1"/>
                </a:solidFill>
              </a:rPr>
              <a:t>tâm nghiên cứu và phát triển</a:t>
            </a:r>
            <a:r>
              <a:rPr lang="en-US" b="1" smtClean="0">
                <a:solidFill>
                  <a:schemeClr val="tx1"/>
                </a:solidFill>
              </a:rPr>
              <a:t>,</a:t>
            </a:r>
          </a:p>
          <a:p>
            <a:r>
              <a:rPr lang="en-US" b="1">
                <a:solidFill>
                  <a:schemeClr val="tx1"/>
                </a:solidFill>
              </a:rPr>
              <a:t>P</a:t>
            </a:r>
            <a:r>
              <a:rPr lang="en-US" b="1" smtClean="0">
                <a:solidFill>
                  <a:schemeClr val="tx1"/>
                </a:solidFill>
              </a:rPr>
              <a:t>hòng </a:t>
            </a:r>
            <a:r>
              <a:rPr lang="en-US" b="1">
                <a:solidFill>
                  <a:schemeClr val="tx1"/>
                </a:solidFill>
              </a:rPr>
              <a:t>thí nghiệm</a:t>
            </a:r>
            <a:r>
              <a:rPr lang="en-US" b="1" smtClean="0">
                <a:solidFill>
                  <a:schemeClr val="tx1"/>
                </a:solidFill>
              </a:rPr>
              <a:t>,</a:t>
            </a:r>
          </a:p>
          <a:p>
            <a:r>
              <a:rPr lang="en-US" b="1">
                <a:solidFill>
                  <a:schemeClr val="tx1"/>
                </a:solidFill>
              </a:rPr>
              <a:t>T</a:t>
            </a:r>
            <a:r>
              <a:rPr lang="en-US" b="1" smtClean="0">
                <a:solidFill>
                  <a:schemeClr val="tx1"/>
                </a:solidFill>
              </a:rPr>
              <a:t>rạm </a:t>
            </a:r>
            <a:r>
              <a:rPr lang="en-US" b="1">
                <a:solidFill>
                  <a:schemeClr val="tx1"/>
                </a:solidFill>
              </a:rPr>
              <a:t>nghiên cứu,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quan trắc, </a:t>
            </a:r>
            <a:endParaRPr lang="en-US" b="1" smtClean="0">
              <a:solidFill>
                <a:schemeClr val="tx1"/>
              </a:solidFill>
            </a:endParaRPr>
          </a:p>
          <a:p>
            <a:r>
              <a:rPr lang="en-US" b="1">
                <a:solidFill>
                  <a:schemeClr val="tx1"/>
                </a:solidFill>
              </a:rPr>
              <a:t>T</a:t>
            </a:r>
            <a:r>
              <a:rPr lang="en-US" b="1" smtClean="0">
                <a:solidFill>
                  <a:schemeClr val="tx1"/>
                </a:solidFill>
              </a:rPr>
              <a:t>rạm </a:t>
            </a:r>
            <a:r>
              <a:rPr lang="en-US" b="1">
                <a:solidFill>
                  <a:schemeClr val="tx1"/>
                </a:solidFill>
              </a:rPr>
              <a:t>thử nghiệm </a:t>
            </a:r>
            <a:endParaRPr lang="en-US" b="1" smtClean="0">
              <a:solidFill>
                <a:schemeClr val="tx1"/>
              </a:solidFill>
            </a:endParaRPr>
          </a:p>
          <a:p>
            <a:r>
              <a:rPr lang="en-US" b="1" smtClean="0">
                <a:solidFill>
                  <a:schemeClr val="tx1"/>
                </a:solidFill>
              </a:rPr>
              <a:t>và </a:t>
            </a:r>
            <a:r>
              <a:rPr lang="en-US" b="1">
                <a:solidFill>
                  <a:schemeClr val="tx1"/>
                </a:solidFill>
              </a:rPr>
              <a:t>cơ sở </a:t>
            </a:r>
            <a:r>
              <a:rPr lang="en-US" b="1" smtClean="0">
                <a:solidFill>
                  <a:schemeClr val="tx1"/>
                </a:solidFill>
              </a:rPr>
              <a:t>nc&amp;pt </a:t>
            </a:r>
            <a:r>
              <a:rPr lang="en-US" b="1">
                <a:solidFill>
                  <a:schemeClr val="tx1"/>
                </a:solidFill>
              </a:rPr>
              <a:t>khác</a:t>
            </a:r>
          </a:p>
        </p:txBody>
      </p:sp>
      <p:sp>
        <p:nvSpPr>
          <p:cNvPr id="11" name="Rounded Rectangle 10"/>
          <p:cNvSpPr/>
          <p:nvPr/>
        </p:nvSpPr>
        <p:spPr>
          <a:xfrm>
            <a:off x="6096000" y="3733800"/>
            <a:ext cx="3048000" cy="2971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sz="1800" b="0" i="0" u="none" strike="noStrike" kern="0" cap="none" spc="0" baseline="0">
                <a:solidFill>
                  <a:srgbClr val="000000"/>
                </a:solidFill>
                <a:uFillTx/>
              </a:defRPr>
            </a:pPr>
            <a:r>
              <a:rPr lang="en-US" sz="1700" smtClean="0">
                <a:solidFill>
                  <a:srgbClr val="000000"/>
                </a:solidFill>
                <a:latin typeface="Franklin Gothic Book"/>
              </a:rPr>
              <a:t>CQ HC, QLNN </a:t>
            </a:r>
            <a:r>
              <a:rPr lang="en-US" sz="1700" b="1">
                <a:solidFill>
                  <a:srgbClr val="000000"/>
                </a:solidFill>
                <a:latin typeface="Franklin Gothic Book"/>
              </a:rPr>
              <a:t>có hoạt động NC&amp;PT </a:t>
            </a:r>
            <a:r>
              <a:rPr lang="en-US" sz="1700">
                <a:solidFill>
                  <a:srgbClr val="000000"/>
                </a:solidFill>
                <a:latin typeface="Franklin Gothic Book"/>
              </a:rPr>
              <a:t>(các Tổng cục, Cục, Vụ, Sở KH&amp;CN…), các đơn vị sự nghiệp khác (công lập và ngoài công lập) có hoạt động NC&amp;PT (các bệnh viện, các đơn vị sự nghiệp của bộ ngành, địa phương</a:t>
            </a:r>
            <a:r>
              <a:rPr lang="en-US" sz="1700" smtClean="0">
                <a:solidFill>
                  <a:srgbClr val="000000"/>
                </a:solidFill>
                <a:latin typeface="Franklin Gothic Book"/>
              </a:rPr>
              <a:t>); tổ chức Ct, CT-XH, XHNNg,…</a:t>
            </a:r>
            <a:endParaRPr lang="en-GB" sz="1700">
              <a:solidFill>
                <a:srgbClr val="000000"/>
              </a:solidFill>
              <a:latin typeface="Franklin Gothic Book"/>
            </a:endParaRPr>
          </a:p>
          <a:p>
            <a:endParaRPr lang="en-US" sz="1700" b="1">
              <a:solidFill>
                <a:schemeClr val="tx1"/>
              </a:solidFill>
            </a:endParaRPr>
          </a:p>
        </p:txBody>
      </p:sp>
      <p:cxnSp>
        <p:nvCxnSpPr>
          <p:cNvPr id="13" name="Straight Arrow Connector 12"/>
          <p:cNvCxnSpPr>
            <a:stCxn id="2" idx="2"/>
            <a:endCxn id="7" idx="0"/>
          </p:cNvCxnSpPr>
          <p:nvPr/>
        </p:nvCxnSpPr>
        <p:spPr>
          <a:xfrm flipH="1">
            <a:off x="1257300" y="1600200"/>
            <a:ext cx="49530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2"/>
            <a:endCxn id="6" idx="1"/>
          </p:cNvCxnSpPr>
          <p:nvPr/>
        </p:nvCxnSpPr>
        <p:spPr>
          <a:xfrm>
            <a:off x="1752600" y="1600200"/>
            <a:ext cx="13716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2"/>
            <a:endCxn id="9" idx="1"/>
          </p:cNvCxnSpPr>
          <p:nvPr/>
        </p:nvCxnSpPr>
        <p:spPr>
          <a:xfrm>
            <a:off x="1752600" y="1600200"/>
            <a:ext cx="4724400" cy="17145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a:endCxn id="9" idx="0"/>
          </p:cNvCxnSpPr>
          <p:nvPr/>
        </p:nvCxnSpPr>
        <p:spPr>
          <a:xfrm>
            <a:off x="7581900" y="1600200"/>
            <a:ext cx="0" cy="1295400"/>
          </a:xfrm>
          <a:prstGeom prst="straightConnector1">
            <a:avLst/>
          </a:prstGeom>
          <a:ln w="762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6" idx="0"/>
          </p:cNvCxnSpPr>
          <p:nvPr/>
        </p:nvCxnSpPr>
        <p:spPr>
          <a:xfrm flipH="1">
            <a:off x="4229100" y="1600200"/>
            <a:ext cx="3352800" cy="129540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638300" y="2457450"/>
            <a:ext cx="571500" cy="43815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01</a:t>
            </a:r>
            <a:endParaRPr lang="en-US"/>
          </a:p>
        </p:txBody>
      </p:sp>
      <p:sp>
        <p:nvSpPr>
          <p:cNvPr id="18" name="Rounded Rectangle 17"/>
          <p:cNvSpPr/>
          <p:nvPr/>
        </p:nvSpPr>
        <p:spPr>
          <a:xfrm>
            <a:off x="3492038" y="2460048"/>
            <a:ext cx="571500" cy="4381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03</a:t>
            </a:r>
            <a:endParaRPr lang="en-US">
              <a:solidFill>
                <a:schemeClr val="tx1"/>
              </a:solidFill>
            </a:endParaRPr>
          </a:p>
        </p:txBody>
      </p:sp>
      <p:sp>
        <p:nvSpPr>
          <p:cNvPr id="20" name="Rounded Rectangle 19"/>
          <p:cNvSpPr/>
          <p:nvPr/>
        </p:nvSpPr>
        <p:spPr>
          <a:xfrm>
            <a:off x="6629400" y="2460048"/>
            <a:ext cx="571500" cy="4381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04</a:t>
            </a:r>
            <a:endParaRPr lang="en-US">
              <a:solidFill>
                <a:schemeClr val="tx1"/>
              </a:solidFill>
            </a:endParaRPr>
          </a:p>
        </p:txBody>
      </p:sp>
      <p:sp>
        <p:nvSpPr>
          <p:cNvPr id="22" name="Rounded Rectangle 21"/>
          <p:cNvSpPr/>
          <p:nvPr/>
        </p:nvSpPr>
        <p:spPr>
          <a:xfrm>
            <a:off x="4572000" y="1588770"/>
            <a:ext cx="571500" cy="4381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02</a:t>
            </a:r>
            <a:endParaRPr lang="en-US"/>
          </a:p>
        </p:txBody>
      </p:sp>
    </p:spTree>
    <p:extLst>
      <p:ext uri="{BB962C8B-B14F-4D97-AF65-F5344CB8AC3E}">
        <p14:creationId xmlns:p14="http://schemas.microsoft.com/office/powerpoint/2010/main" val="41029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7"/>
                                        </p:tgtEl>
                                      </p:cBhvr>
                                    </p:animEffect>
                                    <p:animScale>
                                      <p:cBhvr>
                                        <p:cTn id="10" dur="250" autoRev="1" fill="hold"/>
                                        <p:tgtEl>
                                          <p:spTgt spid="7"/>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repeatCount="indefinite" fill="hold" grpId="0" nodeType="clickEffect">
                                  <p:stCondLst>
                                    <p:cond delay="0"/>
                                  </p:stCondLst>
                                  <p:endCondLst>
                                    <p:cond evt="onNext" delay="0">
                                      <p:tgtEl>
                                        <p:sldTgt/>
                                      </p:tgtEl>
                                    </p:cond>
                                  </p:endCondLst>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par>
                                <p:cTn id="19" presetID="26" presetClass="emph" presetSubtype="0" repeatCount="indefinite" fill="hold" grpId="0" nodeType="withEffect">
                                  <p:stCondLst>
                                    <p:cond delay="0"/>
                                  </p:stCondLst>
                                  <p:endCondLst>
                                    <p:cond evt="onNext" delay="0">
                                      <p:tgtEl>
                                        <p:sldTgt/>
                                      </p:tgtEl>
                                    </p:cond>
                                  </p:endCondLst>
                                  <p:childTnLst>
                                    <p:animEffect transition="out" filter="fade">
                                      <p:cBhvr>
                                        <p:cTn id="20" dur="500" tmFilter="0, 0; .2, .5; .8, .5; 1, 0"/>
                                        <p:tgtEl>
                                          <p:spTgt spid="22"/>
                                        </p:tgtEl>
                                      </p:cBhvr>
                                    </p:animEffect>
                                    <p:animScale>
                                      <p:cBhvr>
                                        <p:cTn id="21" dur="250" autoRev="1" fill="hold"/>
                                        <p:tgtEl>
                                          <p:spTgt spid="22"/>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repeatCount="indefinite" fill="hold" grpId="0" nodeType="clickEffect">
                                  <p:stCondLst>
                                    <p:cond delay="0"/>
                                  </p:stCondLst>
                                  <p:endCondLst>
                                    <p:cond evt="onNext" delay="0">
                                      <p:tgtEl>
                                        <p:sldTgt/>
                                      </p:tgtEl>
                                    </p:cond>
                                  </p:endCondLst>
                                  <p:childTnLst>
                                    <p:animEffect transition="out" filter="fade">
                                      <p:cBhvr>
                                        <p:cTn id="25" dur="500" tmFilter="0, 0; .2, .5; .8, .5; 1, 0"/>
                                        <p:tgtEl>
                                          <p:spTgt spid="18"/>
                                        </p:tgtEl>
                                      </p:cBhvr>
                                    </p:animEffect>
                                    <p:animScale>
                                      <p:cBhvr>
                                        <p:cTn id="26" dur="250" autoRev="1" fill="hold"/>
                                        <p:tgtEl>
                                          <p:spTgt spid="18"/>
                                        </p:tgtEl>
                                      </p:cBhvr>
                                      <p:by x="105000" y="105000"/>
                                    </p:animScale>
                                  </p:childTnLst>
                                </p:cTn>
                              </p:par>
                              <p:par>
                                <p:cTn id="27" presetID="26" presetClass="emph" presetSubtype="0" repeatCount="indefinite" fill="hold" grpId="0" nodeType="withEffect">
                                  <p:stCondLst>
                                    <p:cond delay="0"/>
                                  </p:stCondLst>
                                  <p:endCondLst>
                                    <p:cond evt="onNext" delay="0">
                                      <p:tgtEl>
                                        <p:sldTgt/>
                                      </p:tgtEl>
                                    </p:cond>
                                  </p:end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par>
                                <p:cTn id="30" presetID="26" presetClass="emph" presetSubtype="0" repeatCount="indefinite" fill="hold" grpId="0" nodeType="withEffect">
                                  <p:stCondLst>
                                    <p:cond delay="0"/>
                                  </p:stCondLst>
                                  <p:endCondLst>
                                    <p:cond evt="onNext" delay="0">
                                      <p:tgtEl>
                                        <p:sldTgt/>
                                      </p:tgtEl>
                                    </p:cond>
                                  </p:end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indefinite" fill="hold" grpId="0" nodeType="clickEffect">
                                  <p:stCondLst>
                                    <p:cond delay="0"/>
                                  </p:stCondLst>
                                  <p:endCondLst>
                                    <p:cond evt="onNext" delay="0">
                                      <p:tgtEl>
                                        <p:sldTgt/>
                                      </p:tgtEl>
                                    </p:cond>
                                  </p:endCondLst>
                                  <p:childTnLst>
                                    <p:animEffect transition="out" filter="fade">
                                      <p:cBhvr>
                                        <p:cTn id="36" dur="500" tmFilter="0, 0; .2, .5; .8, .5; 1, 0"/>
                                        <p:tgtEl>
                                          <p:spTgt spid="20"/>
                                        </p:tgtEl>
                                      </p:cBhvr>
                                    </p:animEffect>
                                    <p:animScale>
                                      <p:cBhvr>
                                        <p:cTn id="37" dur="250" autoRev="1" fill="hold"/>
                                        <p:tgtEl>
                                          <p:spTgt spid="20"/>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8" grpId="0" animBg="1"/>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0"/>
            <a:ext cx="9144000" cy="369335"/>
          </a:xfrm>
          <a:prstGeom prst="rect">
            <a:avLst/>
          </a:prstGeom>
          <a:solidFill>
            <a:srgbClr val="FFFF00"/>
          </a:solidFill>
          <a:ln w="38100">
            <a:solidFill>
              <a:srgbClr val="FF0000"/>
            </a:solid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Franklin Gothic Book"/>
              </a:rPr>
              <a:t>Phiếu số 01/NCPT-VNC/2016</a:t>
            </a:r>
            <a:endParaRPr lang="en-GB" sz="1800" b="1" i="0" u="none" strike="noStrike" kern="1200" cap="none" spc="0" baseline="0">
              <a:solidFill>
                <a:srgbClr val="000000"/>
              </a:solidFill>
              <a:uFillTx/>
              <a:latin typeface="Franklin Gothic Book"/>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69335"/>
            <a:ext cx="7620000"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563" y="3411537"/>
            <a:ext cx="7253287"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33400" y="4572000"/>
            <a:ext cx="81534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0" y="1066799"/>
            <a:ext cx="1219200" cy="8051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Trang 20</a:t>
            </a:r>
          </a:p>
          <a:p>
            <a:pPr algn="ctr"/>
            <a:r>
              <a:rPr lang="en-US" b="1" smtClean="0">
                <a:solidFill>
                  <a:schemeClr val="tx1"/>
                </a:solidFill>
              </a:rPr>
              <a:t>Trang 39</a:t>
            </a:r>
            <a:endParaRPr lang="en-US" b="1">
              <a:solidFill>
                <a:schemeClr val="tx1"/>
              </a:solidFill>
            </a:endParaRPr>
          </a:p>
        </p:txBody>
      </p:sp>
    </p:spTree>
    <p:extLst>
      <p:ext uri="{BB962C8B-B14F-4D97-AF65-F5344CB8AC3E}">
        <p14:creationId xmlns:p14="http://schemas.microsoft.com/office/powerpoint/2010/main" val="98640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97115276"/>
              </p:ext>
            </p:extLst>
          </p:nvPr>
        </p:nvGraphicFramePr>
        <p:xfrm>
          <a:off x="609600" y="2667000"/>
          <a:ext cx="6019800" cy="1889760"/>
        </p:xfrm>
        <a:graphic>
          <a:graphicData uri="http://schemas.openxmlformats.org/drawingml/2006/table">
            <a:tbl>
              <a:tblPr firstRow="1" firstCol="1" lastRow="1" lastCol="1" bandRow="1" bandCol="1"/>
              <a:tblGrid>
                <a:gridCol w="1041501"/>
                <a:gridCol w="1007737"/>
                <a:gridCol w="3970562"/>
              </a:tblGrid>
              <a:tr h="209550">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MÃ</a:t>
                      </a:r>
                      <a:r>
                        <a:rPr lang="en-US" sz="1400" baseline="0" smtClean="0">
                          <a:effectLst/>
                          <a:latin typeface="Times New Roman"/>
                          <a:ea typeface="Times New Roman"/>
                        </a:rPr>
                        <a:t> CẤP 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smtClean="0">
                          <a:effectLst/>
                          <a:latin typeface="Times New Roman"/>
                          <a:ea typeface="Times New Roman"/>
                        </a:rPr>
                        <a:t>TÊN</a:t>
                      </a:r>
                      <a:r>
                        <a:rPr lang="en-US" sz="1400" baseline="0" smtClean="0">
                          <a:effectLst/>
                          <a:latin typeface="Times New Roman"/>
                          <a:ea typeface="Times New Roman"/>
                        </a:rPr>
                        <a:t> GỌI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b="1"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Chăn nuôi</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Thú y</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Lâm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405</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300">
                          <a:effectLst/>
                          <a:latin typeface="Times New Roman"/>
                          <a:ea typeface="Times New Roman"/>
                        </a:rPr>
                        <a:t>Thuỷ sản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406</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Công nghệ sinh học trong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300">
                          <a:effectLst/>
                          <a:latin typeface="Times New Roman"/>
                          <a:ea typeface="Times New Roman"/>
                        </a:rPr>
                        <a:t>499</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Khoa học nông nghiệp khác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96801129"/>
              </p:ext>
            </p:extLst>
          </p:nvPr>
        </p:nvGraphicFramePr>
        <p:xfrm>
          <a:off x="726440" y="4800600"/>
          <a:ext cx="6588759" cy="1188720"/>
        </p:xfrm>
        <a:graphic>
          <a:graphicData uri="http://schemas.openxmlformats.org/drawingml/2006/table">
            <a:tbl>
              <a:tblPr firstRow="1" firstCol="1" lastRow="1" lastCol="1" bandRow="1" bandCol="1"/>
              <a:tblGrid>
                <a:gridCol w="945890"/>
                <a:gridCol w="945890"/>
                <a:gridCol w="945890"/>
                <a:gridCol w="3751089"/>
              </a:tblGrid>
              <a:tr h="0">
                <a:tc>
                  <a:txBody>
                    <a:bodyPr/>
                    <a:lstStyle/>
                    <a:p>
                      <a:pPr algn="ctr">
                        <a:spcAft>
                          <a:spcPts val="0"/>
                        </a:spcAft>
                      </a:pPr>
                      <a:r>
                        <a:rPr lang="en-US" sz="1300" b="1" i="1">
                          <a:effectLst/>
                          <a:latin typeface="Times New Roman"/>
                          <a:ea typeface="Times New Roman"/>
                        </a:rPr>
                        <a:t>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i="1">
                          <a:effectLst/>
                          <a:latin typeface="Times New Roman"/>
                          <a:ea typeface="Times New Roman"/>
                        </a:rPr>
                        <a:t>KHOA HỌC NÔNG NGHIỆP</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401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300">
                          <a:effectLst/>
                          <a:latin typeface="Times New Roman"/>
                          <a:ea typeface="Times New Roman"/>
                        </a:rPr>
                        <a:t>TRỒNG TRỌT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Nông hoá</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Thổ nhưỡng học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lương thực và cây thực phẩm</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300">
                          <a:effectLst/>
                          <a:latin typeface="Times New Roman"/>
                          <a:ea typeface="Times New Roman"/>
                        </a:rPr>
                        <a:t>40104</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pt-BR" sz="1300">
                          <a:effectLst/>
                          <a:latin typeface="Times New Roman"/>
                          <a:ea typeface="Times New Roman"/>
                        </a:rPr>
                        <a:t>Cây rau, cây hoa và cây ăn quả</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7245757"/>
              </p:ext>
            </p:extLst>
          </p:nvPr>
        </p:nvGraphicFramePr>
        <p:xfrm>
          <a:off x="29308" y="228600"/>
          <a:ext cx="8657492" cy="1981199"/>
        </p:xfrm>
        <a:graphic>
          <a:graphicData uri="http://schemas.openxmlformats.org/drawingml/2006/table">
            <a:tbl>
              <a:tblPr firstRow="1" firstCol="1" lastRow="1" lastCol="1" bandRow="1" bandCol="1"/>
              <a:tblGrid>
                <a:gridCol w="6447692"/>
                <a:gridCol w="1066800"/>
                <a:gridCol w="1143000"/>
              </a:tblGrid>
              <a:tr h="660400">
                <a:tc gridSpan="3">
                  <a:txBody>
                    <a:bodyPr/>
                    <a:lstStyle/>
                    <a:p>
                      <a:pPr marR="126365" algn="just">
                        <a:spcBef>
                          <a:spcPts val="600"/>
                        </a:spcBef>
                        <a:spcAft>
                          <a:spcPts val="600"/>
                        </a:spcAft>
                        <a:tabLst>
                          <a:tab pos="5850890" algn="l"/>
                        </a:tabLst>
                      </a:pPr>
                      <a:r>
                        <a:rPr lang="en-US" sz="1200" b="1">
                          <a:solidFill>
                            <a:srgbClr val="000000"/>
                          </a:solidFill>
                          <a:effectLst/>
                          <a:latin typeface="Times New Roman"/>
                          <a:ea typeface="Times New Roman"/>
                        </a:rPr>
                        <a:t>5</a:t>
                      </a:r>
                      <a:r>
                        <a:rPr lang="vi-VN" sz="1200" b="1">
                          <a:effectLst/>
                          <a:latin typeface="Times New Roman"/>
                          <a:ea typeface="Times New Roman"/>
                        </a:rPr>
                        <a:t>. Mô tả lĩnh vực </a:t>
                      </a:r>
                      <a:r>
                        <a:rPr lang="en-US" sz="1200" b="1">
                          <a:effectLst/>
                          <a:latin typeface="Times New Roman"/>
                          <a:ea typeface="Times New Roman"/>
                        </a:rPr>
                        <a:t>nghiên cứu chính</a:t>
                      </a:r>
                      <a:r>
                        <a:rPr lang="vi-VN" sz="1200" b="1">
                          <a:effectLst/>
                          <a:latin typeface="Times New Roman"/>
                          <a:ea typeface="Times New Roman"/>
                        </a:rPr>
                        <a:t> của đơn vị </a:t>
                      </a:r>
                      <a:r>
                        <a:rPr lang="vi-VN" sz="1200" i="1">
                          <a:effectLst/>
                          <a:latin typeface="Times New Roman"/>
                          <a:ea typeface="Times New Roman"/>
                        </a:rPr>
                        <a:t>(Ghi các lĩnh vực có  tỷ trọng theo kinh phí sử dụng của từng lĩnh vực trong toàn bộ hoạt động KH&amp;CN;  Tổng tỷ trọng phải là 100%, Ghi theo </a:t>
                      </a:r>
                      <a:r>
                        <a:rPr lang="vi-VN" sz="1200" i="1">
                          <a:solidFill>
                            <a:srgbClr val="FF0000"/>
                          </a:solidFill>
                          <a:effectLst/>
                          <a:latin typeface="Times New Roman"/>
                          <a:ea typeface="Times New Roman"/>
                        </a:rPr>
                        <a:t>mã ngành cấp 2 </a:t>
                      </a:r>
                      <a:r>
                        <a:rPr lang="vi-VN" sz="1200" i="1">
                          <a:effectLst/>
                          <a:latin typeface="Times New Roman"/>
                          <a:ea typeface="Times New Roman"/>
                        </a:rPr>
                        <a:t>trong Bảng phân loại Lĩnh vực nghiên cứu KH&amp;CN Ban hành kèm theo Quyết định số 12/2008/QĐ-BKHCN, được cung cấp trong Hướng dẫn điền phiếu).</a:t>
                      </a:r>
                      <a:endParaRPr lang="en-US" sz="2000">
                        <a:effectLst/>
                        <a:latin typeface="Times New Roman"/>
                        <a:ea typeface="Times New Roman"/>
                      </a:endParaRPr>
                    </a:p>
                  </a:txBody>
                  <a:tcPr marL="68580" marR="68580" marT="0" marB="0">
                    <a:lnL>
                      <a:noFill/>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a:noFill/>
                    </a:lnL>
                    <a:lnB w="12700" cap="flat" cmpd="sng" algn="ctr">
                      <a:solidFill>
                        <a:srgbClr val="000000"/>
                      </a:solidFill>
                      <a:prstDash val="solid"/>
                      <a:round/>
                      <a:headEnd type="none" w="med" len="med"/>
                      <a:tailEnd type="none" w="med" len="med"/>
                    </a:lnB>
                  </a:tcPr>
                </a:tc>
                <a:tc hMerge="1">
                  <a:txBody>
                    <a:bodyPr/>
                    <a:lstStyle/>
                    <a:p>
                      <a:endParaRPr lang="en-US"/>
                    </a:p>
                  </a:txBody>
                  <a:tcPr>
                    <a:lnB w="12700" cap="flat" cmpd="sng" algn="ctr">
                      <a:solidFill>
                        <a:srgbClr val="000000"/>
                      </a:solidFill>
                      <a:prstDash val="solid"/>
                      <a:round/>
                      <a:headEnd type="none" w="med" len="med"/>
                      <a:tailEnd type="none" w="med" len="med"/>
                    </a:lnB>
                  </a:tcPr>
                </a:tc>
              </a:tr>
              <a:tr h="440267">
                <a:tc>
                  <a:txBody>
                    <a:bodyPr/>
                    <a:lstStyle/>
                    <a:p>
                      <a:pPr algn="just">
                        <a:spcAft>
                          <a:spcPts val="0"/>
                        </a:spcAft>
                        <a:tabLst>
                          <a:tab pos="5850890" algn="l"/>
                        </a:tabLst>
                      </a:pPr>
                      <a:r>
                        <a:rPr lang="vi-VN" sz="1000" b="1">
                          <a:effectLst/>
                          <a:latin typeface="Times New Roman"/>
                          <a:ea typeface="Times New Roman"/>
                        </a:rPr>
                        <a:t>Mô tả lĩnh vực KH&amp;CN</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Mã Lĩnh vực</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b="1">
                          <a:effectLst/>
                          <a:latin typeface="Times New Roman"/>
                          <a:ea typeface="Times New Roman"/>
                        </a:rPr>
                        <a:t>Tỷ trọng</a:t>
                      </a:r>
                      <a:r>
                        <a:rPr lang="en-US" sz="1000" b="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1.</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2.</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3.</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33">
                <a:tc>
                  <a:txBody>
                    <a:bodyPr/>
                    <a:lstStyle/>
                    <a:p>
                      <a:pPr algn="just">
                        <a:spcAft>
                          <a:spcPts val="0"/>
                        </a:spcAft>
                        <a:tabLst>
                          <a:tab pos="5850890" algn="l"/>
                        </a:tabLst>
                      </a:pPr>
                      <a:r>
                        <a:rPr lang="en-US" sz="1000">
                          <a:effectLst/>
                          <a:latin typeface="Times New Roman"/>
                          <a:ea typeface="Times New Roman"/>
                        </a:rPr>
                        <a:t>…..</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5850890" algn="l"/>
                        </a:tabLst>
                      </a:pPr>
                      <a:r>
                        <a:rPr lang="vi-VN" sz="1000" i="1">
                          <a:effectLst/>
                          <a:latin typeface="Times New Roman"/>
                          <a:ea typeface="Times New Roman"/>
                        </a:rPr>
                        <a:t> </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ounded Rectangle 5"/>
          <p:cNvSpPr/>
          <p:nvPr/>
        </p:nvSpPr>
        <p:spPr>
          <a:xfrm>
            <a:off x="1676400" y="2514600"/>
            <a:ext cx="99060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3"/>
          </p:cNvCxnSpPr>
          <p:nvPr/>
        </p:nvCxnSpPr>
        <p:spPr>
          <a:xfrm flipV="1">
            <a:off x="2667000" y="1676400"/>
            <a:ext cx="3962400" cy="18288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419600" y="609600"/>
            <a:ext cx="2362200" cy="838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02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nodeType="click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1FB32B77BC6BCE469A20AE84AF97AF47" ma:contentTypeVersion="1" ma:contentTypeDescription="Upload an image." ma:contentTypeScope="" ma:versionID="b4da2adae13c588f052c06f8c8324a5a">
  <xsd:schema xmlns:xsd="http://www.w3.org/2001/XMLSchema" xmlns:xs="http://www.w3.org/2001/XMLSchema" xmlns:p="http://schemas.microsoft.com/office/2006/metadata/properties" xmlns:ns1="http://schemas.microsoft.com/sharepoint/v3" xmlns:ns2="780FFE3A-0846-4223-AD1A-992C07E03CB4" xmlns:ns3="http://schemas.microsoft.com/sharepoint/v3/fields" targetNamespace="http://schemas.microsoft.com/office/2006/metadata/properties" ma:root="true" ma:fieldsID="ad67d8f52a74939dd250bc22f5a2d32a" ns1:_="" ns2:_="" ns3:_="">
    <xsd:import namespace="http://schemas.microsoft.com/sharepoint/v3"/>
    <xsd:import namespace="780FFE3A-0846-4223-AD1A-992C07E03CB4"/>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0FFE3A-0846-4223-AD1A-992C07E03CB4"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780FFE3A-0846-4223-AD1A-992C07E03CB4"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42A24FA4-6FBA-4481-9D1D-A791E8D4586F}"/>
</file>

<file path=customXml/itemProps2.xml><?xml version="1.0" encoding="utf-8"?>
<ds:datastoreItem xmlns:ds="http://schemas.openxmlformats.org/officeDocument/2006/customXml" ds:itemID="{6E631812-E087-4705-BF98-BB0C4F43B157}"/>
</file>

<file path=customXml/itemProps3.xml><?xml version="1.0" encoding="utf-8"?>
<ds:datastoreItem xmlns:ds="http://schemas.openxmlformats.org/officeDocument/2006/customXml" ds:itemID="{505F95C0-394B-4EB9-96BD-EBB1DACEC1F7}"/>
</file>

<file path=docProps/app.xml><?xml version="1.0" encoding="utf-8"?>
<Properties xmlns="http://schemas.openxmlformats.org/officeDocument/2006/extended-properties" xmlns:vt="http://schemas.openxmlformats.org/officeDocument/2006/docPropsVTypes">
  <Template>Trek</Template>
  <TotalTime>1285</TotalTime>
  <Words>9779</Words>
  <Application>Microsoft Office PowerPoint</Application>
  <PresentationFormat>On-screen Show (4:3)</PresentationFormat>
  <Paragraphs>2418</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Trek</vt:lpstr>
      <vt:lpstr>HƯỚNG DẪN VỀ  PHIẾU ĐIỀU TRA NC&amp;PT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HƯỚNG DẪN VỀ  PHIẾU ĐIỀU TRA NC&amp;PT 2016</dc:title>
  <dc:creator>Admin</dc:creator>
  <cp:keywords/>
  <dc:description/>
  <cp:lastModifiedBy>Huong Lan</cp:lastModifiedBy>
  <cp:revision>138</cp:revision>
  <dcterms:created xsi:type="dcterms:W3CDTF">2016-06-09T06:16:42Z</dcterms:created>
  <dcterms:modified xsi:type="dcterms:W3CDTF">2016-06-16T07:21:01Z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0x0101009148F5A04DDD49CBA7127AADA5FB792B00AADE34325A8B49CDA8BB4DB53328F214001FB32B77BC6BCE469A20AE84AF97AF47</vt:lpwstr>
  </property>
</Properties>
</file>