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1" r:id="rId6"/>
    <p:sldId id="263" r:id="rId7"/>
    <p:sldId id="264" r:id="rId8"/>
    <p:sldId id="265" r:id="rId9"/>
    <p:sldId id="262" r:id="rId10"/>
    <p:sldId id="266" r:id="rId11"/>
    <p:sldId id="267" r:id="rId12"/>
    <p:sldId id="268" r:id="rId13"/>
    <p:sldId id="269" r:id="rId14"/>
    <p:sldId id="26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48" autoAdjust="0"/>
  </p:normalViewPr>
  <p:slideViewPr>
    <p:cSldViewPr snapToGrid="0">
      <p:cViewPr varScale="1">
        <p:scale>
          <a:sx n="71" d="100"/>
          <a:sy n="71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44646B-21C0-410B-BA17-64C59EB292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9392C-F5C5-4C38-94CE-455C7F4027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9A4FD-FAFB-4CDA-9DC5-D20CA18269A9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F3D2C-86D2-4CEA-B1B8-750885E16D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6D5F72-69F2-4B4B-A943-B04C4B1E36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EBA49-8001-49C3-9348-74483362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06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1E35E-F34C-4F0E-B8A1-D9F5F49CB3A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F15BC-4AA1-41C4-8C26-91A7E3BB9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67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52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64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5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71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01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20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84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47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38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F15BC-4AA1-41C4-8C26-91A7E3BB93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1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Digital Connections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534" y="4635271"/>
            <a:ext cx="11262865" cy="1237129"/>
          </a:xfrm>
        </p:spPr>
        <p:txBody>
          <a:bodyPr>
            <a:noAutofit/>
          </a:bodyPr>
          <a:lstStyle/>
          <a:p>
            <a:pPr algn="ctr"/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ĐIỆN TỬ </a:t>
            </a:r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4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4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2" y="5872400"/>
            <a:ext cx="10993546" cy="340891"/>
          </a:xfrm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rgbClr val="7CE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dirty="0">
                <a:solidFill>
                  <a:srgbClr val="7CE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7CE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dirty="0">
                <a:solidFill>
                  <a:srgbClr val="7CE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7CE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7CE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13/04/2021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YÊU CẦU THANH TOÁN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4113"/>
            <a:ext cx="11029615" cy="97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683" y="3079568"/>
            <a:ext cx="10268632" cy="246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866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gital Numbers">
            <a:extLst>
              <a:ext uri="{FF2B5EF4-FFF2-40B4-BE49-F238E27FC236}">
                <a16:creationId xmlns:a16="http://schemas.microsoft.com/office/drawing/2014/main" id="{A21EA617-6D48-425F-97A8-7FEC82C8F4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89" r="9642" b="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6"/>
            <a:ext cx="3081576" cy="174676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B511D-EA45-4336-847C-125266714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275" y="3505095"/>
            <a:ext cx="3081576" cy="2629006"/>
          </a:xfrm>
        </p:spPr>
        <p:txBody>
          <a:bodyPr>
            <a:normAutofit/>
          </a:bodyPr>
          <a:lstStyle/>
          <a:p>
            <a:endParaRPr lang="en-US">
              <a:solidFill>
                <a:schemeClr val="bg2"/>
              </a:solidFill>
            </a:endParaRPr>
          </a:p>
          <a:p>
            <a:endParaRPr lang="en-US">
              <a:solidFill>
                <a:schemeClr val="bg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CỨ THỰC </a:t>
            </a:r>
            <a:r>
              <a:rPr lang="en-US" dirty="0" err="1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dirty="0">
              <a:solidFill>
                <a:srgbClr val="FFF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Nghị định số 45/2020/NĐ-CP ngày 08/4/2020 của Chính phủ về thực hiện TTHC trên môi trường điện 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468/QĐ-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TTg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27/03/2021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tướng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34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Trả kết quả điện tử</a:t>
            </a:r>
          </a:p>
        </p:txBody>
      </p:sp>
      <p:pic>
        <p:nvPicPr>
          <p:cNvPr id="6" name="Content Placeholder 5" descr="Man">
            <a:extLst>
              <a:ext uri="{FF2B5EF4-FFF2-40B4-BE49-F238E27FC236}">
                <a16:creationId xmlns:a16="http://schemas.microsoft.com/office/drawing/2014/main" id="{72D7F9FB-7EAC-4C3E-8378-64E4ADD6B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9392" y="2112296"/>
            <a:ext cx="914400" cy="914400"/>
          </a:xfrm>
        </p:spPr>
      </p:pic>
      <p:pic>
        <p:nvPicPr>
          <p:cNvPr id="10" name="Graphic 9" descr="Programmer">
            <a:extLst>
              <a:ext uri="{FF2B5EF4-FFF2-40B4-BE49-F238E27FC236}">
                <a16:creationId xmlns:a16="http://schemas.microsoft.com/office/drawing/2014/main" id="{FCB6EA33-D739-4DB7-9BD0-AE1EAB7831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94304" y="2112296"/>
            <a:ext cx="914400" cy="914400"/>
          </a:xfrm>
          <a:prstGeom prst="rect">
            <a:avLst/>
          </a:prstGeom>
        </p:spPr>
      </p:pic>
      <p:pic>
        <p:nvPicPr>
          <p:cNvPr id="12" name="Graphic 11" descr="Programmer">
            <a:extLst>
              <a:ext uri="{FF2B5EF4-FFF2-40B4-BE49-F238E27FC236}">
                <a16:creationId xmlns:a16="http://schemas.microsoft.com/office/drawing/2014/main" id="{F87F6A50-5FBC-4D19-958E-CDBFE992A8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96000" y="2112296"/>
            <a:ext cx="914400" cy="914400"/>
          </a:xfrm>
          <a:prstGeom prst="rect">
            <a:avLst/>
          </a:prstGeom>
        </p:spPr>
      </p:pic>
      <p:pic>
        <p:nvPicPr>
          <p:cNvPr id="14" name="Graphic 13" descr="Programmer">
            <a:extLst>
              <a:ext uri="{FF2B5EF4-FFF2-40B4-BE49-F238E27FC236}">
                <a16:creationId xmlns:a16="http://schemas.microsoft.com/office/drawing/2014/main" id="{C860921F-2CA1-4891-95AE-F30DD0A26E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20784" y="2112296"/>
            <a:ext cx="914400" cy="914400"/>
          </a:xfrm>
          <a:prstGeom prst="rect">
            <a:avLst/>
          </a:prstGeom>
        </p:spPr>
      </p:pic>
      <p:pic>
        <p:nvPicPr>
          <p:cNvPr id="16" name="Graphic 15" descr="Programmer">
            <a:extLst>
              <a:ext uri="{FF2B5EF4-FFF2-40B4-BE49-F238E27FC236}">
                <a16:creationId xmlns:a16="http://schemas.microsoft.com/office/drawing/2014/main" id="{213951C6-B3FD-42FB-97BA-2A842CA8CF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20784" y="4946903"/>
            <a:ext cx="914400" cy="914400"/>
          </a:xfrm>
          <a:prstGeom prst="rect">
            <a:avLst/>
          </a:prstGeom>
        </p:spPr>
      </p:pic>
      <p:sp>
        <p:nvSpPr>
          <p:cNvPr id="21" name="Arrow: Right 20">
            <a:extLst>
              <a:ext uri="{FF2B5EF4-FFF2-40B4-BE49-F238E27FC236}">
                <a16:creationId xmlns:a16="http://schemas.microsoft.com/office/drawing/2014/main" id="{22163BE6-1DBB-4D7C-9337-B134B53BD987}"/>
              </a:ext>
            </a:extLst>
          </p:cNvPr>
          <p:cNvSpPr/>
          <p:nvPr/>
        </p:nvSpPr>
        <p:spPr>
          <a:xfrm>
            <a:off x="1377696" y="2523777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A7D9A4D5-2C0D-4C0C-A950-C7AB2D98E87C}"/>
              </a:ext>
            </a:extLst>
          </p:cNvPr>
          <p:cNvSpPr/>
          <p:nvPr/>
        </p:nvSpPr>
        <p:spPr>
          <a:xfrm>
            <a:off x="4273296" y="2517714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36F697E8-D842-4FD1-8DEB-2D16382CFDF1}"/>
              </a:ext>
            </a:extLst>
          </p:cNvPr>
          <p:cNvSpPr/>
          <p:nvPr/>
        </p:nvSpPr>
        <p:spPr>
          <a:xfrm>
            <a:off x="7412736" y="2517713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06190FD9-FA77-47DC-8871-F088E440C54B}"/>
              </a:ext>
            </a:extLst>
          </p:cNvPr>
          <p:cNvSpPr/>
          <p:nvPr/>
        </p:nvSpPr>
        <p:spPr>
          <a:xfrm rot="5400000">
            <a:off x="8866631" y="3963940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B07AEFD7-A539-4996-9404-90305BCAAE77}"/>
              </a:ext>
            </a:extLst>
          </p:cNvPr>
          <p:cNvSpPr/>
          <p:nvPr/>
        </p:nvSpPr>
        <p:spPr>
          <a:xfrm rot="12340282">
            <a:off x="4089760" y="4297831"/>
            <a:ext cx="5165623" cy="64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0A014370-8565-43F6-8097-3128E2865170}"/>
              </a:ext>
            </a:extLst>
          </p:cNvPr>
          <p:cNvSpPr/>
          <p:nvPr/>
        </p:nvSpPr>
        <p:spPr>
          <a:xfrm rot="10800000">
            <a:off x="1371600" y="2842293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B2A1FA-8C76-4814-A407-42FB8725B663}"/>
              </a:ext>
            </a:extLst>
          </p:cNvPr>
          <p:cNvSpPr txBox="1"/>
          <p:nvPr/>
        </p:nvSpPr>
        <p:spPr>
          <a:xfrm>
            <a:off x="469392" y="3096868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ời dân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6CB6A68-E378-4D4C-B9AD-22A762DB4748}"/>
              </a:ext>
            </a:extLst>
          </p:cNvPr>
          <p:cNvSpPr txBox="1"/>
          <p:nvPr/>
        </p:nvSpPr>
        <p:spPr>
          <a:xfrm>
            <a:off x="3154412" y="3095443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Một cửa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7001D0B-4BA4-42E8-8C3B-F19E4E83F115}"/>
              </a:ext>
            </a:extLst>
          </p:cNvPr>
          <p:cNvSpPr txBox="1"/>
          <p:nvPr/>
        </p:nvSpPr>
        <p:spPr>
          <a:xfrm>
            <a:off x="6075920" y="3092410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Thụ lý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4007203-ED51-41A4-AB55-6AEA5E50DAE7}"/>
              </a:ext>
            </a:extLst>
          </p:cNvPr>
          <p:cNvSpPr txBox="1"/>
          <p:nvPr/>
        </p:nvSpPr>
        <p:spPr>
          <a:xfrm>
            <a:off x="9320784" y="3069371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Lãnh đạo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A62119-BAEE-4D29-A9C9-2E5A3C4B41D7}"/>
              </a:ext>
            </a:extLst>
          </p:cNvPr>
          <p:cNvSpPr txBox="1"/>
          <p:nvPr/>
        </p:nvSpPr>
        <p:spPr>
          <a:xfrm>
            <a:off x="9303750" y="5910054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Văn th</a:t>
            </a:r>
            <a:r>
              <a:rPr lang="vi-VN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endParaRPr 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Graphic 32" descr="Document">
            <a:extLst>
              <a:ext uri="{FF2B5EF4-FFF2-40B4-BE49-F238E27FC236}">
                <a16:creationId xmlns:a16="http://schemas.microsoft.com/office/drawing/2014/main" id="{066DCB8D-DDA7-4892-8B11-6141B2D6D1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58560" y="2112296"/>
            <a:ext cx="377988" cy="377988"/>
          </a:xfrm>
          <a:prstGeom prst="rect">
            <a:avLst/>
          </a:prstGeom>
        </p:spPr>
      </p:pic>
      <p:pic>
        <p:nvPicPr>
          <p:cNvPr id="35" name="Graphic 34" descr="Checklist RTL">
            <a:extLst>
              <a:ext uri="{FF2B5EF4-FFF2-40B4-BE49-F238E27FC236}">
                <a16:creationId xmlns:a16="http://schemas.microsoft.com/office/drawing/2014/main" id="{5141634A-D376-4FB4-821B-53D7431BA91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68239" y="2104677"/>
            <a:ext cx="377988" cy="377988"/>
          </a:xfrm>
          <a:prstGeom prst="rect">
            <a:avLst/>
          </a:prstGeom>
        </p:spPr>
      </p:pic>
      <p:pic>
        <p:nvPicPr>
          <p:cNvPr id="37" name="Graphic 36" descr="Checklist RTL">
            <a:extLst>
              <a:ext uri="{FF2B5EF4-FFF2-40B4-BE49-F238E27FC236}">
                <a16:creationId xmlns:a16="http://schemas.microsoft.com/office/drawing/2014/main" id="{D289AD9A-35BC-4765-BCA5-D2E2D9ED3E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199119" y="2094875"/>
            <a:ext cx="377988" cy="377988"/>
          </a:xfrm>
          <a:prstGeom prst="rect">
            <a:avLst/>
          </a:prstGeom>
        </p:spPr>
      </p:pic>
      <p:pic>
        <p:nvPicPr>
          <p:cNvPr id="41" name="Graphic 40" descr="Contract RTL">
            <a:extLst>
              <a:ext uri="{FF2B5EF4-FFF2-40B4-BE49-F238E27FC236}">
                <a16:creationId xmlns:a16="http://schemas.microsoft.com/office/drawing/2014/main" id="{FC8B559D-4C6D-4440-B96C-BF207A7BB9B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821405" y="3986799"/>
            <a:ext cx="377989" cy="377989"/>
          </a:xfrm>
          <a:prstGeom prst="rect">
            <a:avLst/>
          </a:prstGeom>
        </p:spPr>
      </p:pic>
      <p:pic>
        <p:nvPicPr>
          <p:cNvPr id="42" name="Graphic 41" descr="Contract RTL">
            <a:extLst>
              <a:ext uri="{FF2B5EF4-FFF2-40B4-BE49-F238E27FC236}">
                <a16:creationId xmlns:a16="http://schemas.microsoft.com/office/drawing/2014/main" id="{ACFC7F30-9EF1-46A5-AA9D-1AAE3CF0901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600162" y="2980858"/>
            <a:ext cx="377989" cy="377989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E85DDC50-03F3-4E1A-9887-2F87854FCF29}"/>
              </a:ext>
            </a:extLst>
          </p:cNvPr>
          <p:cNvSpPr txBox="1"/>
          <p:nvPr/>
        </p:nvSpPr>
        <p:spPr>
          <a:xfrm>
            <a:off x="10178830" y="4038915"/>
            <a:ext cx="548642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Ký số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2A90869-E718-4135-A7DA-557FB06620B0}"/>
              </a:ext>
            </a:extLst>
          </p:cNvPr>
          <p:cNvSpPr txBox="1"/>
          <p:nvPr/>
        </p:nvSpPr>
        <p:spPr>
          <a:xfrm>
            <a:off x="7199394" y="4047105"/>
            <a:ext cx="548642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Ký số</a:t>
            </a:r>
          </a:p>
        </p:txBody>
      </p:sp>
      <p:pic>
        <p:nvPicPr>
          <p:cNvPr id="45" name="Graphic 44" descr="Contract RTL">
            <a:extLst>
              <a:ext uri="{FF2B5EF4-FFF2-40B4-BE49-F238E27FC236}">
                <a16:creationId xmlns:a16="http://schemas.microsoft.com/office/drawing/2014/main" id="{39280212-CC70-4BDA-8577-C5F9C75793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800841" y="3991352"/>
            <a:ext cx="377989" cy="377989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2FBA79B8-9EBD-431A-B586-8722440B60BA}"/>
              </a:ext>
            </a:extLst>
          </p:cNvPr>
          <p:cNvSpPr txBox="1"/>
          <p:nvPr/>
        </p:nvSpPr>
        <p:spPr>
          <a:xfrm>
            <a:off x="3002281" y="3454781"/>
            <a:ext cx="1271015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Gửi SMS thông báo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7E05E5B-169A-4399-BC54-AA7F2AFFE756}"/>
              </a:ext>
            </a:extLst>
          </p:cNvPr>
          <p:cNvSpPr txBox="1"/>
          <p:nvPr/>
        </p:nvSpPr>
        <p:spPr>
          <a:xfrm>
            <a:off x="2705684" y="3782468"/>
            <a:ext cx="1822703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Tick Công khai kết quả xử lý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597CAF7-EC4C-4655-A2AF-DA276F47C12F}"/>
              </a:ext>
            </a:extLst>
          </p:cNvPr>
          <p:cNvSpPr txBox="1"/>
          <p:nvPr/>
        </p:nvSpPr>
        <p:spPr>
          <a:xfrm>
            <a:off x="4416549" y="2141903"/>
            <a:ext cx="548642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Ký số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94CD6B3-D38F-4B10-9321-94FB89E071F0}"/>
              </a:ext>
            </a:extLst>
          </p:cNvPr>
          <p:cNvSpPr txBox="1"/>
          <p:nvPr/>
        </p:nvSpPr>
        <p:spPr>
          <a:xfrm>
            <a:off x="1371599" y="2179598"/>
            <a:ext cx="1396054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Trực tiếp – trực tuyến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C8E851B-526A-4239-B4E6-393C74451EAD}"/>
              </a:ext>
            </a:extLst>
          </p:cNvPr>
          <p:cNvSpPr txBox="1"/>
          <p:nvPr/>
        </p:nvSpPr>
        <p:spPr>
          <a:xfrm>
            <a:off x="1961281" y="3014843"/>
            <a:ext cx="815144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Email / DVC /APP</a:t>
            </a:r>
          </a:p>
        </p:txBody>
      </p:sp>
    </p:spTree>
    <p:extLst>
      <p:ext uri="{BB962C8B-B14F-4D97-AF65-F5344CB8AC3E}">
        <p14:creationId xmlns:p14="http://schemas.microsoft.com/office/powerpoint/2010/main" val="401702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Trả kết quả điện tử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4114"/>
            <a:ext cx="11029615" cy="483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121" y="2481942"/>
            <a:ext cx="5943600" cy="1905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1192" y="4156109"/>
            <a:ext cx="7798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096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Trả kết quả điện tử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4114"/>
            <a:ext cx="11029615" cy="483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192" y="6155844"/>
            <a:ext cx="7798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scan file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0048" y="2377440"/>
            <a:ext cx="5951901" cy="375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6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Yêu cầu thanh toán</a:t>
            </a:r>
          </a:p>
        </p:txBody>
      </p:sp>
      <p:pic>
        <p:nvPicPr>
          <p:cNvPr id="6" name="Content Placeholder 5" descr="Man">
            <a:extLst>
              <a:ext uri="{FF2B5EF4-FFF2-40B4-BE49-F238E27FC236}">
                <a16:creationId xmlns:a16="http://schemas.microsoft.com/office/drawing/2014/main" id="{72D7F9FB-7EAC-4C3E-8378-64E4ADD6B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9392" y="2112296"/>
            <a:ext cx="914400" cy="914400"/>
          </a:xfrm>
        </p:spPr>
      </p:pic>
      <p:pic>
        <p:nvPicPr>
          <p:cNvPr id="10" name="Graphic 9" descr="Programmer">
            <a:extLst>
              <a:ext uri="{FF2B5EF4-FFF2-40B4-BE49-F238E27FC236}">
                <a16:creationId xmlns:a16="http://schemas.microsoft.com/office/drawing/2014/main" id="{FCB6EA33-D739-4DB7-9BD0-AE1EAB7831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94304" y="2112296"/>
            <a:ext cx="914400" cy="914400"/>
          </a:xfrm>
          <a:prstGeom prst="rect">
            <a:avLst/>
          </a:prstGeom>
        </p:spPr>
      </p:pic>
      <p:pic>
        <p:nvPicPr>
          <p:cNvPr id="12" name="Graphic 11" descr="Programmer">
            <a:extLst>
              <a:ext uri="{FF2B5EF4-FFF2-40B4-BE49-F238E27FC236}">
                <a16:creationId xmlns:a16="http://schemas.microsoft.com/office/drawing/2014/main" id="{F87F6A50-5FBC-4D19-958E-CDBFE992A8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96000" y="2112296"/>
            <a:ext cx="914400" cy="914400"/>
          </a:xfrm>
          <a:prstGeom prst="rect">
            <a:avLst/>
          </a:prstGeom>
        </p:spPr>
      </p:pic>
      <p:pic>
        <p:nvPicPr>
          <p:cNvPr id="14" name="Graphic 13" descr="Programmer">
            <a:extLst>
              <a:ext uri="{FF2B5EF4-FFF2-40B4-BE49-F238E27FC236}">
                <a16:creationId xmlns:a16="http://schemas.microsoft.com/office/drawing/2014/main" id="{C860921F-2CA1-4891-95AE-F30DD0A26E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20784" y="2112296"/>
            <a:ext cx="914400" cy="914400"/>
          </a:xfrm>
          <a:prstGeom prst="rect">
            <a:avLst/>
          </a:prstGeom>
        </p:spPr>
      </p:pic>
      <p:pic>
        <p:nvPicPr>
          <p:cNvPr id="16" name="Graphic 15" descr="Programmer">
            <a:extLst>
              <a:ext uri="{FF2B5EF4-FFF2-40B4-BE49-F238E27FC236}">
                <a16:creationId xmlns:a16="http://schemas.microsoft.com/office/drawing/2014/main" id="{213951C6-B3FD-42FB-97BA-2A842CA8CF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20784" y="4946903"/>
            <a:ext cx="914400" cy="914400"/>
          </a:xfrm>
          <a:prstGeom prst="rect">
            <a:avLst/>
          </a:prstGeom>
        </p:spPr>
      </p:pic>
      <p:sp>
        <p:nvSpPr>
          <p:cNvPr id="21" name="Arrow: Right 20">
            <a:extLst>
              <a:ext uri="{FF2B5EF4-FFF2-40B4-BE49-F238E27FC236}">
                <a16:creationId xmlns:a16="http://schemas.microsoft.com/office/drawing/2014/main" id="{22163BE6-1DBB-4D7C-9337-B134B53BD987}"/>
              </a:ext>
            </a:extLst>
          </p:cNvPr>
          <p:cNvSpPr/>
          <p:nvPr/>
        </p:nvSpPr>
        <p:spPr>
          <a:xfrm>
            <a:off x="1377696" y="2523777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A7D9A4D5-2C0D-4C0C-A950-C7AB2D98E87C}"/>
              </a:ext>
            </a:extLst>
          </p:cNvPr>
          <p:cNvSpPr/>
          <p:nvPr/>
        </p:nvSpPr>
        <p:spPr>
          <a:xfrm>
            <a:off x="4273296" y="2517714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36F697E8-D842-4FD1-8DEB-2D16382CFDF1}"/>
              </a:ext>
            </a:extLst>
          </p:cNvPr>
          <p:cNvSpPr/>
          <p:nvPr/>
        </p:nvSpPr>
        <p:spPr>
          <a:xfrm>
            <a:off x="7412736" y="2517713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06190FD9-FA77-47DC-8871-F088E440C54B}"/>
              </a:ext>
            </a:extLst>
          </p:cNvPr>
          <p:cNvSpPr/>
          <p:nvPr/>
        </p:nvSpPr>
        <p:spPr>
          <a:xfrm rot="5400000">
            <a:off x="8866631" y="3963940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0A014370-8565-43F6-8097-3128E2865170}"/>
              </a:ext>
            </a:extLst>
          </p:cNvPr>
          <p:cNvSpPr/>
          <p:nvPr/>
        </p:nvSpPr>
        <p:spPr>
          <a:xfrm rot="10800000">
            <a:off x="1371600" y="2842293"/>
            <a:ext cx="1822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B2A1FA-8C76-4814-A407-42FB8725B663}"/>
              </a:ext>
            </a:extLst>
          </p:cNvPr>
          <p:cNvSpPr txBox="1"/>
          <p:nvPr/>
        </p:nvSpPr>
        <p:spPr>
          <a:xfrm>
            <a:off x="469392" y="3096868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ời dân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6CB6A68-E378-4D4C-B9AD-22A762DB4748}"/>
              </a:ext>
            </a:extLst>
          </p:cNvPr>
          <p:cNvSpPr txBox="1"/>
          <p:nvPr/>
        </p:nvSpPr>
        <p:spPr>
          <a:xfrm>
            <a:off x="3154412" y="3095443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Một cửa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7001D0B-4BA4-42E8-8C3B-F19E4E83F115}"/>
              </a:ext>
            </a:extLst>
          </p:cNvPr>
          <p:cNvSpPr txBox="1"/>
          <p:nvPr/>
        </p:nvSpPr>
        <p:spPr>
          <a:xfrm>
            <a:off x="6075920" y="3092410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Thụ lý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4007203-ED51-41A4-AB55-6AEA5E50DAE7}"/>
              </a:ext>
            </a:extLst>
          </p:cNvPr>
          <p:cNvSpPr txBox="1"/>
          <p:nvPr/>
        </p:nvSpPr>
        <p:spPr>
          <a:xfrm>
            <a:off x="9320784" y="3069371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Lãnh đạo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A62119-BAEE-4D29-A9C9-2E5A3C4B41D7}"/>
              </a:ext>
            </a:extLst>
          </p:cNvPr>
          <p:cNvSpPr txBox="1"/>
          <p:nvPr/>
        </p:nvSpPr>
        <p:spPr>
          <a:xfrm>
            <a:off x="9303750" y="5910054"/>
            <a:ext cx="9941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Văn th</a:t>
            </a:r>
            <a:r>
              <a:rPr lang="vi-VN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endParaRPr 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94CD6B3-D38F-4B10-9321-94FB89E071F0}"/>
              </a:ext>
            </a:extLst>
          </p:cNvPr>
          <p:cNvSpPr txBox="1"/>
          <p:nvPr/>
        </p:nvSpPr>
        <p:spPr>
          <a:xfrm>
            <a:off x="1584924" y="2191811"/>
            <a:ext cx="1396054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Trực tiếp / trực tuyến</a:t>
            </a:r>
          </a:p>
        </p:txBody>
      </p:sp>
      <p:pic>
        <p:nvPicPr>
          <p:cNvPr id="4" name="Graphic 3" descr="Internet">
            <a:extLst>
              <a:ext uri="{FF2B5EF4-FFF2-40B4-BE49-F238E27FC236}">
                <a16:creationId xmlns:a16="http://schemas.microsoft.com/office/drawing/2014/main" id="{D06A4BDE-491A-459D-AF61-29177D4EE27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54412" y="5303431"/>
            <a:ext cx="914400" cy="914400"/>
          </a:xfrm>
          <a:prstGeom prst="rect">
            <a:avLst/>
          </a:prstGeom>
        </p:spPr>
      </p:pic>
      <p:sp>
        <p:nvSpPr>
          <p:cNvPr id="36" name="Arrow: Right 35">
            <a:extLst>
              <a:ext uri="{FF2B5EF4-FFF2-40B4-BE49-F238E27FC236}">
                <a16:creationId xmlns:a16="http://schemas.microsoft.com/office/drawing/2014/main" id="{5B6BA57D-81D4-4F33-B1B7-20868A20E66B}"/>
              </a:ext>
            </a:extLst>
          </p:cNvPr>
          <p:cNvSpPr/>
          <p:nvPr/>
        </p:nvSpPr>
        <p:spPr>
          <a:xfrm rot="8425694">
            <a:off x="3418589" y="4444788"/>
            <a:ext cx="2652604" cy="558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CFC6F3E5-9D07-4EEC-963E-85E19D52B6C1}"/>
              </a:ext>
            </a:extLst>
          </p:cNvPr>
          <p:cNvSpPr/>
          <p:nvPr/>
        </p:nvSpPr>
        <p:spPr>
          <a:xfrm rot="2353592">
            <a:off x="1176091" y="4425763"/>
            <a:ext cx="27603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4EAAD7C-6489-4375-9E3E-16CC02C1670C}"/>
              </a:ext>
            </a:extLst>
          </p:cNvPr>
          <p:cNvSpPr txBox="1"/>
          <p:nvPr/>
        </p:nvSpPr>
        <p:spPr>
          <a:xfrm rot="19230881">
            <a:off x="3918647" y="4215606"/>
            <a:ext cx="1267969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Yêu cầu thanh toán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CA910C3-DC29-40E1-A909-E9A4633B25E0}"/>
              </a:ext>
            </a:extLst>
          </p:cNvPr>
          <p:cNvSpPr txBox="1"/>
          <p:nvPr/>
        </p:nvSpPr>
        <p:spPr>
          <a:xfrm rot="2364208">
            <a:off x="2086132" y="4203185"/>
            <a:ext cx="1363784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thanh toán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4104A8-B84E-4318-9FBC-A205DBEF0533}"/>
              </a:ext>
            </a:extLst>
          </p:cNvPr>
          <p:cNvSpPr txBox="1"/>
          <p:nvPr/>
        </p:nvSpPr>
        <p:spPr>
          <a:xfrm>
            <a:off x="2898646" y="6017775"/>
            <a:ext cx="1447801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DVC Quốc gia / DVC tỉnh / APP</a:t>
            </a:r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BE62BF79-74DC-478B-966E-5006D720D94A}"/>
              </a:ext>
            </a:extLst>
          </p:cNvPr>
          <p:cNvSpPr/>
          <p:nvPr/>
        </p:nvSpPr>
        <p:spPr>
          <a:xfrm rot="19181518">
            <a:off x="3660605" y="4610037"/>
            <a:ext cx="26526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9F523F14-6832-42DD-B270-3E19C2AA8370}"/>
              </a:ext>
            </a:extLst>
          </p:cNvPr>
          <p:cNvSpPr/>
          <p:nvPr/>
        </p:nvSpPr>
        <p:spPr>
          <a:xfrm rot="13131400">
            <a:off x="992961" y="4612277"/>
            <a:ext cx="2605920" cy="558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2B0ADE2-ABB8-4FDB-8753-9AF799D7DAD0}"/>
              </a:ext>
            </a:extLst>
          </p:cNvPr>
          <p:cNvSpPr txBox="1"/>
          <p:nvPr/>
        </p:nvSpPr>
        <p:spPr>
          <a:xfrm>
            <a:off x="1418248" y="4831926"/>
            <a:ext cx="598687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Biên lai</a:t>
            </a:r>
          </a:p>
        </p:txBody>
      </p:sp>
      <p:pic>
        <p:nvPicPr>
          <p:cNvPr id="13" name="Graphic 12" descr="Checklist RTL">
            <a:extLst>
              <a:ext uri="{FF2B5EF4-FFF2-40B4-BE49-F238E27FC236}">
                <a16:creationId xmlns:a16="http://schemas.microsoft.com/office/drawing/2014/main" id="{2FEC2DC3-B04D-4FEE-B8F9-D3DDA0FCCD5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03829" y="4753239"/>
            <a:ext cx="387328" cy="387328"/>
          </a:xfrm>
          <a:prstGeom prst="rect">
            <a:avLst/>
          </a:prstGeom>
        </p:spPr>
      </p:pic>
      <p:pic>
        <p:nvPicPr>
          <p:cNvPr id="57" name="Graphic 56" descr="Checklist RTL">
            <a:extLst>
              <a:ext uri="{FF2B5EF4-FFF2-40B4-BE49-F238E27FC236}">
                <a16:creationId xmlns:a16="http://schemas.microsoft.com/office/drawing/2014/main" id="{A36E398B-EB92-4080-9A0B-22FC5818921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710902" y="4842728"/>
            <a:ext cx="387328" cy="387328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C7334A32-E40B-462A-82DC-38469A48F0C0}"/>
              </a:ext>
            </a:extLst>
          </p:cNvPr>
          <p:cNvSpPr txBox="1"/>
          <p:nvPr/>
        </p:nvSpPr>
        <p:spPr>
          <a:xfrm>
            <a:off x="5085124" y="4898152"/>
            <a:ext cx="598687" cy="2462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Biên lai</a:t>
            </a:r>
          </a:p>
        </p:txBody>
      </p:sp>
    </p:spTree>
    <p:extLst>
      <p:ext uri="{BB962C8B-B14F-4D97-AF65-F5344CB8AC3E}">
        <p14:creationId xmlns:p14="http://schemas.microsoft.com/office/powerpoint/2010/main" val="2189639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YÊU CẦU THANH TOÁN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4114"/>
            <a:ext cx="11029615" cy="483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199" y="2377440"/>
            <a:ext cx="365760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54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YÊU CẦU THANH TOÁN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4113"/>
            <a:ext cx="11029615" cy="97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VCB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DVC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6" y="3043645"/>
            <a:ext cx="1010602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267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74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YÊU CẦU THANH TOÁN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4113"/>
            <a:ext cx="11029615" cy="979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4364" y="2873828"/>
            <a:ext cx="6563270" cy="384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6671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Status xmlns="71af3243-3dd4-4a8d-8c0d-dd76da1f02a5">Not started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b385d60f68dd989dca1fdc827799d85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11b479caf7b199da365455750e457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FC8A1C-A436-42C0-AC33-FAFFFAF219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5C8BF1-B0E4-49A1-808F-40F2AD30E743}">
  <ds:schemaRefs>
    <ds:schemaRef ds:uri="16c05727-aa75-4e4a-9b5f-8a80a1165891"/>
    <ds:schemaRef ds:uri="http://schemas.microsoft.com/office/infopath/2007/PartnerControls"/>
    <ds:schemaRef ds:uri="71af3243-3dd4-4a8d-8c0d-dd76da1f02a5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3852F5D-AAE7-473B-9767-8875B60BC6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 design</Template>
  <TotalTime>0</TotalTime>
  <Words>356</Words>
  <Application>Microsoft Office PowerPoint</Application>
  <PresentationFormat>Widescreen</PresentationFormat>
  <Paragraphs>56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Gill Sans MT</vt:lpstr>
      <vt:lpstr>Times New Roman</vt:lpstr>
      <vt:lpstr>Wingdings 2</vt:lpstr>
      <vt:lpstr>Dividend</vt:lpstr>
      <vt:lpstr>Tập huấn Trả kế quả ĐIỆN TỬ và thanh toán trực tuyến</vt:lpstr>
      <vt:lpstr>CĂN CỨ THỰC hiện</vt:lpstr>
      <vt:lpstr>I. Trả kết quả điện tử</vt:lpstr>
      <vt:lpstr>I. Trả kết quả điện tử</vt:lpstr>
      <vt:lpstr>I. Trả kết quả điện tử</vt:lpstr>
      <vt:lpstr>II. Yêu cầu thanh toán</vt:lpstr>
      <vt:lpstr>II. YÊU CẦU THANH TOÁN</vt:lpstr>
      <vt:lpstr>II. YÊU CẦU THANH TOÁN</vt:lpstr>
      <vt:lpstr>II. YÊU CẦU THANH TOÁN</vt:lpstr>
      <vt:lpstr>II. YÊU CẦU THANH TOÁN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2021-04-07T07:07:54Z</dcterms:created>
  <dcterms:modified xsi:type="dcterms:W3CDTF">2021-10-20T08:27:50Z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