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9" r:id="rId4"/>
    <p:sldId id="272" r:id="rId5"/>
    <p:sldId id="257" r:id="rId6"/>
    <p:sldId id="260" r:id="rId7"/>
    <p:sldId id="256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A1696-C71A-4776-85A5-14911D10F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989DD-6D1A-4F80-BFDD-18B0729BE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48D02-5A0F-450E-BF75-53B827180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F958-AAA2-40E1-8A53-BDD16311404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BFDA7-F885-44D5-B2D9-69839B36D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DC32C-ECBE-45D0-8152-4C2A7C08D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A82C-BE0C-4EB5-BC87-1A400B45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4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4AFB0-2325-4431-9CBF-79411FDD9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89C8F-0A90-4875-91BA-F88FE4979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70100-A1EF-4490-AA4A-55DC5D7B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F958-AAA2-40E1-8A53-BDD16311404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DA8D1-6E0B-4163-9BB7-8E27D294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947C1-348C-412A-9282-0E4F0584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A82C-BE0C-4EB5-BC87-1A400B45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5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953D65-466D-4E9D-AFC2-811527A71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AA659-5781-451B-B790-97EDBC2D2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5F1E5-88F7-4EE1-A410-E7B8165A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F958-AAA2-40E1-8A53-BDD16311404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10394-DF5E-41DE-B707-CB68D95C6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7A020-5D72-4F1C-A86E-E511891D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A82C-BE0C-4EB5-BC87-1A400B45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0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789A9-6192-4D9C-81F6-54AC2566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6E4BE-F511-4CA0-B700-6C27F0C52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BF35A-3E9A-401B-9C36-3F99D8ED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F958-AAA2-40E1-8A53-BDD16311404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0F0FF-CC4F-431D-A5AF-14222DD76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67D07-E507-4789-8909-7B2BCB84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A82C-BE0C-4EB5-BC87-1A400B45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5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31C07-147F-48F7-8F0B-15227238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7C61E-EB4E-4C10-AB0B-C0AEEA03E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AA8C8-826E-473A-BE09-874444A0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F958-AAA2-40E1-8A53-BDD16311404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BF090-5E8A-47D7-A8C4-D72CC6F3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60867-7EC0-4F1C-8C67-9B088C6B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A82C-BE0C-4EB5-BC87-1A400B45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6FB86-B21C-42A8-AB7A-8C43A736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7B3FE-1387-42E4-9B1D-B56EB2CC7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9359E-2B44-469A-BDBB-4B4BB742C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CBC68-AB1F-4CD5-86B3-6D63E61E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F958-AAA2-40E1-8A53-BDD16311404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C1419-66A4-456A-96E0-86AA89022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DD499-1FD8-474A-829D-A8436346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A82C-BE0C-4EB5-BC87-1A400B45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3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3C8C-C679-46BC-B41C-D153C9B0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7A148-FD4D-4F4D-B057-BFC46E70D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A743A-D845-4DEC-B8A7-CABA647DB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46D57-629E-4C7F-A04B-829FCDDBD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13498-DA6C-46FF-8E4A-25F3B8A71E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57C9A7-B4B6-4F56-AF0A-7A3D4B8E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F958-AAA2-40E1-8A53-BDD16311404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E6AE10-F51F-46CB-8A48-8E5774EC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77733-0945-4CC6-AC7D-6FFFCE1A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A82C-BE0C-4EB5-BC87-1A400B45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3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146C-5A3C-444A-8779-F935096A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67B03F-2AEE-4645-AED0-A58FAE5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F958-AAA2-40E1-8A53-BDD16311404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8CA16-C39B-4D10-BE5E-21BE6330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DC6AC-999C-484D-8AF1-716B96A0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A82C-BE0C-4EB5-BC87-1A400B45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4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8A5FF1-29E2-470E-979B-1F0978CDA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F958-AAA2-40E1-8A53-BDD16311404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20F65-6D01-4B69-AE5C-E47B49575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C1C18-2B23-41D1-A353-DE0DFD41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A82C-BE0C-4EB5-BC87-1A400B45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8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396A-DB13-4285-94D4-553456896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41A27-CFCE-4000-AA4B-41EBB267C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6422B-8A6C-4885-AFF4-ECCCC4EBF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19705-A774-4E02-9386-5D2197841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F958-AAA2-40E1-8A53-BDD16311404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2AABB-74D0-4937-81EC-C8D7981E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E78E0-97D4-4E05-B606-513640661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A82C-BE0C-4EB5-BC87-1A400B45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9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1CF34-5687-4A21-9EBE-D83AAA30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321494-E355-4DF8-8736-C9D32D3B0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8D13E-662B-43F3-BBFA-6D2FEAEE5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B0DD0-5C8C-494C-BF9E-F9BFF452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F958-AAA2-40E1-8A53-BDD16311404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C4558-8202-42EC-839C-DD1082B5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BCF5F-851F-496F-8146-BA212CC1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A82C-BE0C-4EB5-BC87-1A400B45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7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819F80-C68E-4B17-BBC9-233E9C4C0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26F1A-4265-40E5-A8EA-CFBF65C8F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D6911-3BFC-48AD-8899-5E5C94DBB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6F958-AAA2-40E1-8A53-BDD16311404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E58B2-65C4-451F-A322-3EA8531F2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E08F9-C9A5-480C-AD83-40C65F0F5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3A82C-BE0C-4EB5-BC87-1A400B45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9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E7F0F3-F908-43EE-BA25-04FF18B5D7B9}"/>
              </a:ext>
            </a:extLst>
          </p:cNvPr>
          <p:cNvSpPr/>
          <p:nvPr/>
        </p:nvSpPr>
        <p:spPr>
          <a:xfrm>
            <a:off x="1523999" y="2245809"/>
            <a:ext cx="9663953" cy="15647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HƯỚNG DẪN THỰC HIỆN THỦ TỤC THÔNG BÁO TẬP TRUNG KINH TẾ</a:t>
            </a:r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Freeform: Shape 12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B35690-E26B-4915-8D6A-ED6E25A5144D}"/>
              </a:ext>
            </a:extLst>
          </p:cNvPr>
          <p:cNvSpPr txBox="1"/>
          <p:nvPr/>
        </p:nvSpPr>
        <p:spPr>
          <a:xfrm>
            <a:off x="4044576" y="4062056"/>
            <a:ext cx="814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0768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03AC83A-FB13-4605-9DEF-0AC160529425}"/>
              </a:ext>
            </a:extLst>
          </p:cNvPr>
          <p:cNvSpPr/>
          <p:nvPr/>
        </p:nvSpPr>
        <p:spPr>
          <a:xfrm>
            <a:off x="5036233" y="4329953"/>
            <a:ext cx="6650088" cy="806824"/>
          </a:xfrm>
          <a:prstGeom prst="round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4FC131-1F85-4232-AD21-1603801BD37D}"/>
              </a:ext>
            </a:extLst>
          </p:cNvPr>
          <p:cNvSpPr/>
          <p:nvPr/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45720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Các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tài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liệu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trong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hồ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sơ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thông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báo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tập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trung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kinh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tế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kèm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theo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Công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văn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theo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quy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định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tại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Điều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34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Luật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Cạnh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tranh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)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gồm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</a:t>
            </a:r>
            <a:endParaRPr lang="en-US" sz="3600" kern="1200" dirty="0">
              <a:solidFill>
                <a:schemeClr val="accent1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63638BA-8B03-446C-8AFA-27458E754185}"/>
              </a:ext>
            </a:extLst>
          </p:cNvPr>
          <p:cNvSpPr/>
          <p:nvPr/>
        </p:nvSpPr>
        <p:spPr>
          <a:xfrm>
            <a:off x="4976031" y="506437"/>
            <a:ext cx="6770492" cy="5838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thỏa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thuận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thảo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(ii)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(iii)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(iv)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con,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(v)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(vii)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(viii)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26B221-4B83-4D0A-9761-D7D33EECEB2F}"/>
              </a:ext>
            </a:extLst>
          </p:cNvPr>
          <p:cNvSpPr/>
          <p:nvPr/>
        </p:nvSpPr>
        <p:spPr>
          <a:xfrm>
            <a:off x="5023338" y="4136522"/>
            <a:ext cx="6650086" cy="91729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(vi) </a:t>
            </a:r>
            <a:r>
              <a:rPr lang="en-US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n>
                <a:solidFill>
                  <a:schemeClr val="accent6">
                    <a:shade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89252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2725B-CF48-4FD3-9340-7640C2381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2C2C2C"/>
                </a:solidFill>
              </a:rPr>
              <a:t>Kiểm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soát</a:t>
            </a:r>
            <a:r>
              <a:rPr lang="en-US" sz="3600" dirty="0">
                <a:solidFill>
                  <a:srgbClr val="2C2C2C"/>
                </a:solidFill>
              </a:rPr>
              <a:t> chi </a:t>
            </a:r>
            <a:r>
              <a:rPr lang="en-US" sz="3600" dirty="0" err="1">
                <a:solidFill>
                  <a:srgbClr val="2C2C2C"/>
                </a:solidFill>
              </a:rPr>
              <a:t>phối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và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nhóm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doanh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nghiệp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liên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kết</a:t>
            </a:r>
            <a:endParaRPr lang="en-US" sz="3600" dirty="0">
              <a:solidFill>
                <a:srgbClr val="2C2C2C"/>
              </a:solidFill>
            </a:endParaRPr>
          </a:p>
        </p:txBody>
      </p:sp>
      <p:sp>
        <p:nvSpPr>
          <p:cNvPr id="37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E1B68-E831-4F81-8BD3-D99E79EC0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" r="1645"/>
          <a:stretch/>
        </p:blipFill>
        <p:spPr>
          <a:xfrm>
            <a:off x="4062963" y="829994"/>
            <a:ext cx="7321093" cy="521911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69393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E360B-74AC-4C22-8EAF-F3755D91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520C7A-8167-4B69-B517-380BB4F7E4DD}"/>
              </a:ext>
            </a:extLst>
          </p:cNvPr>
          <p:cNvSpPr/>
          <p:nvPr/>
        </p:nvSpPr>
        <p:spPr>
          <a:xfrm>
            <a:off x="590719" y="2224322"/>
            <a:ext cx="4559425" cy="4605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9DDCD5FD-2561-427C-8DD0-276A1278FC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87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9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9C052EA-05E2-403D-965E-52D1BFFA2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B639F-CA94-4A56-A9C5-D0F1B445A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4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Thị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trường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sản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phẩm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liên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quan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C1936B8-2FFB-4F78-8388-B8C282B8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47AAD-E40E-4BC6-ABC4-B956B0797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579"/>
            <a:ext cx="5097779" cy="40763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1800" dirty="0"/>
              <a:t>*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phát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 </a:t>
            </a:r>
            <a:r>
              <a:rPr lang="en-US" sz="1800" dirty="0" err="1"/>
              <a:t>ngành</a:t>
            </a:r>
            <a:r>
              <a:rPr lang="en-US" sz="1800" dirty="0"/>
              <a:t> </a:t>
            </a:r>
            <a:r>
              <a:rPr lang="en-US" sz="1800" dirty="0" err="1"/>
              <a:t>nghề</a:t>
            </a:r>
            <a:r>
              <a:rPr lang="en-US" sz="1800" dirty="0"/>
              <a:t> </a:t>
            </a:r>
            <a:r>
              <a:rPr lang="en-US" sz="1800" dirty="0" err="1"/>
              <a:t>kinh</a:t>
            </a:r>
            <a:r>
              <a:rPr lang="en-US" sz="1800" dirty="0"/>
              <a:t> </a:t>
            </a:r>
            <a:r>
              <a:rPr lang="en-US" sz="1800" dirty="0" err="1"/>
              <a:t>doanh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, </a:t>
            </a:r>
            <a:r>
              <a:rPr lang="en-US" sz="1800" dirty="0" err="1"/>
              <a:t>dịch</a:t>
            </a:r>
            <a:r>
              <a:rPr lang="en-US" sz="1800" dirty="0"/>
              <a:t> </a:t>
            </a:r>
            <a:r>
              <a:rPr lang="en-US" sz="1800" dirty="0" err="1"/>
              <a:t>vụ</a:t>
            </a:r>
            <a:r>
              <a:rPr lang="en-US" sz="1800" dirty="0"/>
              <a:t> </a:t>
            </a:r>
            <a:r>
              <a:rPr lang="en-US" sz="1800" dirty="0" err="1"/>
              <a:t>cụ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từng</a:t>
            </a:r>
            <a:r>
              <a:rPr lang="en-US" sz="1800" dirty="0"/>
              <a:t> </a:t>
            </a:r>
            <a:r>
              <a:rPr lang="en-US" sz="1800" dirty="0" err="1"/>
              <a:t>doanh</a:t>
            </a:r>
            <a:r>
              <a:rPr lang="en-US" sz="1800" dirty="0"/>
              <a:t> </a:t>
            </a:r>
            <a:r>
              <a:rPr lang="en-US" sz="1800" dirty="0" err="1"/>
              <a:t>nghiệp</a:t>
            </a:r>
            <a:r>
              <a:rPr lang="en-US" sz="1800" dirty="0"/>
              <a:t> </a:t>
            </a:r>
            <a:r>
              <a:rPr lang="en-US" sz="1800" dirty="0" err="1"/>
              <a:t>tham</a:t>
            </a:r>
            <a:r>
              <a:rPr lang="en-US" sz="1800" dirty="0"/>
              <a:t> </a:t>
            </a:r>
            <a:r>
              <a:rPr lang="en-US" sz="1800" dirty="0" err="1"/>
              <a:t>gia</a:t>
            </a:r>
            <a:r>
              <a:rPr lang="en-US" sz="1800" dirty="0"/>
              <a:t> </a:t>
            </a:r>
            <a:r>
              <a:rPr lang="en-US" sz="1800" b="1" dirty="0"/>
              <a:t>TTKT (focal product</a:t>
            </a:r>
            <a:r>
              <a:rPr lang="en-US" sz="1800" dirty="0"/>
              <a:t>), </a:t>
            </a: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từng</a:t>
            </a:r>
            <a:r>
              <a:rPr lang="en-US" sz="1800" dirty="0"/>
              <a:t> </a:t>
            </a:r>
            <a:r>
              <a:rPr lang="en-US" sz="1800" dirty="0" err="1"/>
              <a:t>chủng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doanh</a:t>
            </a:r>
            <a:r>
              <a:rPr lang="en-US" sz="1800" dirty="0"/>
              <a:t> </a:t>
            </a:r>
            <a:r>
              <a:rPr lang="en-US" sz="1800" dirty="0" err="1"/>
              <a:t>nghiệp</a:t>
            </a:r>
            <a:r>
              <a:rPr lang="en-US" sz="1800" dirty="0"/>
              <a:t> </a:t>
            </a:r>
            <a:r>
              <a:rPr lang="en-US" sz="1800" dirty="0" err="1"/>
              <a:t>tham</a:t>
            </a:r>
            <a:r>
              <a:rPr lang="en-US" sz="1800" dirty="0"/>
              <a:t> </a:t>
            </a:r>
            <a:r>
              <a:rPr lang="en-US" sz="1800" dirty="0" err="1"/>
              <a:t>gia</a:t>
            </a:r>
            <a:r>
              <a:rPr lang="en-US" sz="1800" dirty="0"/>
              <a:t> TTKT.</a:t>
            </a:r>
          </a:p>
          <a:p>
            <a:pPr algn="just"/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kinh</a:t>
            </a:r>
            <a:r>
              <a:rPr lang="en-US" sz="1800" dirty="0"/>
              <a:t> </a:t>
            </a:r>
            <a:r>
              <a:rPr lang="en-US" sz="1800" dirty="0" err="1"/>
              <a:t>doanh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nhóm</a:t>
            </a:r>
            <a:r>
              <a:rPr lang="en-US" sz="1800" dirty="0"/>
              <a:t>: (</a:t>
            </a:r>
            <a:r>
              <a:rPr lang="en-US" sz="1800" dirty="0" err="1"/>
              <a:t>i</a:t>
            </a:r>
            <a:r>
              <a:rPr lang="en-US" sz="1800" dirty="0"/>
              <a:t>)</a:t>
            </a:r>
            <a:r>
              <a:rPr lang="en-US" sz="1800" dirty="0" err="1"/>
              <a:t>Nhóm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trùng</a:t>
            </a:r>
            <a:r>
              <a:rPr lang="en-US" sz="1800" dirty="0"/>
              <a:t> </a:t>
            </a:r>
            <a:r>
              <a:rPr lang="en-US" sz="1800" dirty="0" err="1"/>
              <a:t>lắp</a:t>
            </a:r>
            <a:r>
              <a:rPr lang="en-US" sz="1800" dirty="0"/>
              <a:t>; (ii) </a:t>
            </a:r>
            <a:r>
              <a:rPr lang="en-US" sz="1800" dirty="0" err="1"/>
              <a:t>Nhóm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đầu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nhau</a:t>
            </a:r>
            <a:r>
              <a:rPr lang="en-US" sz="1800" dirty="0"/>
              <a:t> </a:t>
            </a:r>
            <a:r>
              <a:rPr lang="en-US" sz="1800" dirty="0" err="1"/>
              <a:t>hoặc</a:t>
            </a:r>
            <a:r>
              <a:rPr lang="en-US" sz="1800" dirty="0"/>
              <a:t> </a:t>
            </a:r>
            <a:r>
              <a:rPr lang="en-US" sz="1800" dirty="0" err="1"/>
              <a:t>bổ</a:t>
            </a:r>
            <a:r>
              <a:rPr lang="en-US" sz="1800" dirty="0"/>
              <a:t> </a:t>
            </a:r>
            <a:r>
              <a:rPr lang="en-US" sz="1800" dirty="0" err="1"/>
              <a:t>trợ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nhau</a:t>
            </a:r>
            <a:endParaRPr lang="en-US" sz="1800" dirty="0"/>
          </a:p>
          <a:p>
            <a:pPr algn="just"/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trùng</a:t>
            </a:r>
            <a:r>
              <a:rPr lang="en-US" sz="1800" dirty="0"/>
              <a:t> </a:t>
            </a:r>
            <a:r>
              <a:rPr lang="en-US" sz="1800" dirty="0" err="1"/>
              <a:t>lắp</a:t>
            </a:r>
            <a:r>
              <a:rPr lang="en-US" sz="1800" dirty="0"/>
              <a:t> </a:t>
            </a:r>
            <a:r>
              <a:rPr lang="en-US" sz="1800" dirty="0" err="1"/>
              <a:t>nhau</a:t>
            </a:r>
            <a:r>
              <a:rPr lang="en-US" sz="1800" dirty="0"/>
              <a:t> </a:t>
            </a:r>
            <a:r>
              <a:rPr lang="en-US" sz="1800" dirty="0" err="1"/>
              <a:t>nhưng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đầu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nhau</a:t>
            </a:r>
            <a:r>
              <a:rPr lang="en-US" sz="1800" dirty="0"/>
              <a:t> </a:t>
            </a:r>
            <a:r>
              <a:rPr lang="en-US" sz="1800" dirty="0" err="1"/>
              <a:t>hoặc</a:t>
            </a:r>
            <a:r>
              <a:rPr lang="en-US" sz="1800" dirty="0"/>
              <a:t> </a:t>
            </a:r>
            <a:r>
              <a:rPr lang="en-US" sz="1800" dirty="0" err="1"/>
              <a:t>bổ</a:t>
            </a:r>
            <a:r>
              <a:rPr lang="en-US" sz="1800" dirty="0"/>
              <a:t> </a:t>
            </a:r>
            <a:r>
              <a:rPr lang="en-US" sz="1800" dirty="0" err="1"/>
              <a:t>trợ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nhau</a:t>
            </a:r>
            <a:r>
              <a:rPr lang="en-US" sz="1800" dirty="0"/>
              <a:t> </a:t>
            </a:r>
            <a:r>
              <a:rPr lang="en-US" sz="1800" dirty="0" err="1"/>
              <a:t>cũng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thị</a:t>
            </a:r>
            <a:r>
              <a:rPr lang="en-US" sz="1800" dirty="0"/>
              <a:t> </a:t>
            </a:r>
            <a:r>
              <a:rPr lang="en-US" sz="1800" dirty="0" err="1"/>
              <a:t>trường</a:t>
            </a:r>
            <a:r>
              <a:rPr lang="en-US" sz="1800" dirty="0"/>
              <a:t> </a:t>
            </a:r>
            <a:r>
              <a:rPr lang="en-US" sz="1800" dirty="0" err="1"/>
              <a:t>liên</a:t>
            </a:r>
            <a:r>
              <a:rPr lang="en-US" sz="1800" dirty="0"/>
              <a:t> </a:t>
            </a: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tác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 </a:t>
            </a:r>
            <a:r>
              <a:rPr lang="en-US" sz="1800" dirty="0" err="1"/>
              <a:t>hạn</a:t>
            </a:r>
            <a:r>
              <a:rPr lang="en-US" sz="1800" dirty="0"/>
              <a:t> </a:t>
            </a:r>
            <a:r>
              <a:rPr lang="en-US" sz="1800" dirty="0" err="1"/>
              <a:t>chế</a:t>
            </a:r>
            <a:r>
              <a:rPr lang="en-US" sz="1800" dirty="0"/>
              <a:t> </a:t>
            </a:r>
            <a:r>
              <a:rPr lang="en-US" sz="1800" dirty="0" err="1"/>
              <a:t>cạnh</a:t>
            </a:r>
            <a:r>
              <a:rPr lang="en-US" sz="1800" dirty="0"/>
              <a:t> </a:t>
            </a:r>
            <a:r>
              <a:rPr lang="en-US" sz="1800" dirty="0" err="1"/>
              <a:t>tranh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cách</a:t>
            </a:r>
            <a:r>
              <a:rPr lang="en-US" sz="1800" dirty="0"/>
              <a:t> </a:t>
            </a:r>
            <a:r>
              <a:rPr lang="en-US" sz="1800" dirty="0" err="1"/>
              <a:t>đáng</a:t>
            </a:r>
            <a:r>
              <a:rPr lang="en-US" sz="1800" dirty="0"/>
              <a:t> </a:t>
            </a:r>
            <a:r>
              <a:rPr lang="en-US" sz="1800" dirty="0" err="1"/>
              <a:t>kể</a:t>
            </a:r>
            <a:r>
              <a:rPr lang="en-US" sz="1800" dirty="0"/>
              <a:t> </a:t>
            </a:r>
            <a:r>
              <a:rPr lang="en-US" sz="1800" dirty="0" err="1"/>
              <a:t>hoặc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tác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 </a:t>
            </a:r>
            <a:r>
              <a:rPr lang="en-US" sz="1800" dirty="0" err="1"/>
              <a:t>tích</a:t>
            </a:r>
            <a:r>
              <a:rPr lang="en-US" sz="1800" dirty="0"/>
              <a:t> </a:t>
            </a:r>
            <a:r>
              <a:rPr lang="en-US" sz="1800" dirty="0" err="1"/>
              <a:t>cực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giao</a:t>
            </a:r>
            <a:r>
              <a:rPr lang="en-US" sz="1800" dirty="0"/>
              <a:t> </a:t>
            </a:r>
            <a:r>
              <a:rPr lang="en-US" sz="1800" dirty="0" err="1"/>
              <a:t>dịch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pháp</a:t>
            </a:r>
            <a:r>
              <a:rPr lang="en-US" sz="1800" dirty="0"/>
              <a:t> </a:t>
            </a:r>
            <a:r>
              <a:rPr lang="en-US" sz="1800" dirty="0" err="1"/>
              <a:t>luật</a:t>
            </a:r>
            <a:r>
              <a:rPr lang="en-US" sz="1800" dirty="0"/>
              <a:t> </a:t>
            </a:r>
            <a:r>
              <a:rPr lang="en-US" sz="1800" dirty="0" err="1"/>
              <a:t>cạnh</a:t>
            </a:r>
            <a:r>
              <a:rPr lang="en-US" sz="1800" dirty="0"/>
              <a:t> </a:t>
            </a:r>
            <a:r>
              <a:rPr lang="en-US" sz="1800" dirty="0" err="1"/>
              <a:t>tranh</a:t>
            </a:r>
            <a:r>
              <a:rPr lang="en-US" sz="1800" dirty="0"/>
              <a:t>. </a:t>
            </a:r>
            <a:endParaRPr lang="en-US" sz="17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7DCAE1-9F22-4EB5-94C7-75032D0F2CC0}"/>
              </a:ext>
            </a:extLst>
          </p:cNvPr>
          <p:cNvSpPr txBox="1">
            <a:spLocks/>
          </p:cNvSpPr>
          <p:nvPr/>
        </p:nvSpPr>
        <p:spPr>
          <a:xfrm>
            <a:off x="6256020" y="2100579"/>
            <a:ext cx="5097780" cy="4076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b="1" dirty="0"/>
              <a:t>* </a:t>
            </a:r>
            <a:r>
              <a:rPr lang="en-US" sz="1800" b="1" dirty="0" err="1"/>
              <a:t>Xác</a:t>
            </a:r>
            <a:r>
              <a:rPr lang="en-US" sz="1800" b="1" dirty="0"/>
              <a:t> </a:t>
            </a:r>
            <a:r>
              <a:rPr lang="en-US" sz="1800" b="1" dirty="0" err="1"/>
              <a:t>định</a:t>
            </a:r>
            <a:r>
              <a:rPr lang="en-US" sz="1800" b="1" dirty="0"/>
              <a:t> </a:t>
            </a:r>
            <a:r>
              <a:rPr lang="en-US" sz="1800" b="1" dirty="0" err="1"/>
              <a:t>khả</a:t>
            </a:r>
            <a:r>
              <a:rPr lang="en-US" sz="1800" b="1" dirty="0"/>
              <a:t> </a:t>
            </a:r>
            <a:r>
              <a:rPr lang="en-US" sz="1800" b="1" dirty="0" err="1"/>
              <a:t>năng</a:t>
            </a:r>
            <a:r>
              <a:rPr lang="en-US" sz="1800" b="1" dirty="0"/>
              <a:t> </a:t>
            </a:r>
            <a:r>
              <a:rPr lang="en-US" sz="1800" b="1" dirty="0" err="1"/>
              <a:t>thay</a:t>
            </a:r>
            <a:r>
              <a:rPr lang="en-US" sz="1800" b="1" dirty="0"/>
              <a:t> </a:t>
            </a:r>
            <a:r>
              <a:rPr lang="en-US" sz="1800" b="1" dirty="0" err="1"/>
              <a:t>thế</a:t>
            </a:r>
            <a:r>
              <a:rPr lang="en-US" sz="1800" b="1" dirty="0"/>
              <a:t> </a:t>
            </a:r>
            <a:r>
              <a:rPr lang="en-US" sz="1800" b="1" dirty="0" err="1"/>
              <a:t>cho</a:t>
            </a:r>
            <a:r>
              <a:rPr lang="en-US" sz="1800" b="1" dirty="0"/>
              <a:t> </a:t>
            </a:r>
            <a:r>
              <a:rPr lang="en-US" sz="1800" b="1" dirty="0" err="1"/>
              <a:t>nhau</a:t>
            </a:r>
            <a:r>
              <a:rPr lang="en-US" sz="1800" b="1" dirty="0"/>
              <a:t> </a:t>
            </a:r>
            <a:r>
              <a:rPr lang="en-US" sz="1800" b="1" dirty="0" err="1"/>
              <a:t>về</a:t>
            </a:r>
            <a:r>
              <a:rPr lang="en-US" sz="1800" b="1" dirty="0"/>
              <a:t> </a:t>
            </a:r>
            <a:r>
              <a:rPr lang="en-US" sz="1800" b="1" dirty="0" err="1"/>
              <a:t>đặc</a:t>
            </a:r>
            <a:r>
              <a:rPr lang="en-US" sz="1800" b="1" dirty="0"/>
              <a:t> </a:t>
            </a:r>
            <a:r>
              <a:rPr lang="en-US" sz="1800" b="1" dirty="0" err="1"/>
              <a:t>tính</a:t>
            </a:r>
            <a:r>
              <a:rPr lang="en-US" sz="1800" b="1" dirty="0"/>
              <a:t>, </a:t>
            </a:r>
            <a:r>
              <a:rPr lang="en-US" sz="1800" b="1" dirty="0" err="1"/>
              <a:t>mục</a:t>
            </a:r>
            <a:r>
              <a:rPr lang="en-US" sz="1800" b="1" dirty="0"/>
              <a:t> </a:t>
            </a:r>
            <a:r>
              <a:rPr lang="en-US" sz="1800" b="1" dirty="0" err="1"/>
              <a:t>đích</a:t>
            </a:r>
            <a:r>
              <a:rPr lang="en-US" sz="1800" b="1" dirty="0"/>
              <a:t> </a:t>
            </a:r>
            <a:r>
              <a:rPr lang="en-US" sz="1800" b="1" dirty="0" err="1"/>
              <a:t>sử</a:t>
            </a:r>
            <a:r>
              <a:rPr lang="en-US" sz="1800" b="1" dirty="0"/>
              <a:t> </a:t>
            </a:r>
            <a:r>
              <a:rPr lang="en-US" sz="1800" b="1" dirty="0" err="1"/>
              <a:t>dụng</a:t>
            </a:r>
            <a:r>
              <a:rPr lang="en-US" sz="1800" b="1" dirty="0"/>
              <a:t> </a:t>
            </a:r>
            <a:r>
              <a:rPr lang="en-US" sz="1800" b="1" dirty="0" err="1"/>
              <a:t>và</a:t>
            </a:r>
            <a:r>
              <a:rPr lang="en-US" sz="1800" b="1" dirty="0"/>
              <a:t> </a:t>
            </a:r>
            <a:r>
              <a:rPr lang="en-US" sz="1800" b="1" dirty="0" err="1"/>
              <a:t>giá</a:t>
            </a:r>
            <a:r>
              <a:rPr lang="en-US" sz="1800" b="1" dirty="0"/>
              <a:t> </a:t>
            </a:r>
            <a:r>
              <a:rPr lang="en-US" sz="1800" b="1" dirty="0" err="1"/>
              <a:t>cả</a:t>
            </a:r>
            <a:br>
              <a:rPr lang="en-US" sz="1800" dirty="0"/>
            </a:b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, </a:t>
            </a:r>
            <a:r>
              <a:rPr lang="en-US" sz="1800" dirty="0" err="1"/>
              <a:t>lưu</a:t>
            </a:r>
            <a:r>
              <a:rPr lang="en-US" sz="1800" dirty="0"/>
              <a:t> ý </a:t>
            </a:r>
            <a:r>
              <a:rPr lang="en-US" sz="1800" dirty="0" err="1"/>
              <a:t>xem</a:t>
            </a:r>
            <a:r>
              <a:rPr lang="en-US" sz="1800" dirty="0"/>
              <a:t> </a:t>
            </a:r>
            <a:r>
              <a:rPr lang="en-US" sz="1800" dirty="0" err="1"/>
              <a:t>xét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thay</a:t>
            </a:r>
            <a:r>
              <a:rPr lang="en-US" sz="1800" dirty="0"/>
              <a:t> </a:t>
            </a:r>
            <a:r>
              <a:rPr lang="en-US" sz="1800" dirty="0" err="1"/>
              <a:t>thế</a:t>
            </a:r>
            <a:r>
              <a:rPr lang="en-US" sz="1800" dirty="0"/>
              <a:t> </a:t>
            </a:r>
            <a:r>
              <a:rPr lang="en-US" sz="1800" dirty="0" err="1"/>
              <a:t>về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trường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hóa</a:t>
            </a:r>
            <a:r>
              <a:rPr lang="en-US" sz="1800" dirty="0"/>
              <a:t>, </a:t>
            </a:r>
            <a:r>
              <a:rPr lang="en-US" sz="1800" dirty="0" err="1"/>
              <a:t>dịch</a:t>
            </a:r>
            <a:r>
              <a:rPr lang="en-US" sz="1800" dirty="0"/>
              <a:t> </a:t>
            </a:r>
            <a:r>
              <a:rPr lang="en-US" sz="1800" dirty="0" err="1"/>
              <a:t>vụ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sự</a:t>
            </a:r>
            <a:r>
              <a:rPr lang="en-US" sz="1800" dirty="0"/>
              <a:t> </a:t>
            </a:r>
            <a:r>
              <a:rPr lang="en-US" sz="1800" dirty="0" err="1"/>
              <a:t>chênh</a:t>
            </a:r>
            <a:r>
              <a:rPr lang="en-US" sz="1800" dirty="0"/>
              <a:t> </a:t>
            </a:r>
            <a:r>
              <a:rPr lang="en-US" sz="1800" dirty="0" err="1"/>
              <a:t>lệch</a:t>
            </a:r>
            <a:r>
              <a:rPr lang="en-US" sz="1800" dirty="0"/>
              <a:t> </a:t>
            </a:r>
            <a:r>
              <a:rPr lang="en-US" sz="1800" dirty="0" err="1"/>
              <a:t>nhau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5%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yếu</a:t>
            </a:r>
            <a:r>
              <a:rPr lang="en-US" sz="1800" dirty="0"/>
              <a:t> </a:t>
            </a:r>
            <a:r>
              <a:rPr lang="en-US" sz="1800" dirty="0" err="1"/>
              <a:t>tố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dùng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chuyển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này</a:t>
            </a:r>
            <a:r>
              <a:rPr lang="en-US" sz="1800" dirty="0"/>
              <a:t> sang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khác</a:t>
            </a:r>
            <a:r>
              <a:rPr lang="en-US" sz="1800" dirty="0"/>
              <a:t> hay </a:t>
            </a:r>
            <a:r>
              <a:rPr lang="en-US" sz="1800" dirty="0" err="1"/>
              <a:t>không</a:t>
            </a:r>
            <a:r>
              <a:rPr lang="en-US" sz="1800" dirty="0"/>
              <a:t> (</a:t>
            </a:r>
            <a:r>
              <a:rPr lang="en-US" sz="1800" dirty="0" err="1"/>
              <a:t>phương</a:t>
            </a:r>
            <a:r>
              <a:rPr lang="en-US" sz="1800" dirty="0"/>
              <a:t> </a:t>
            </a:r>
            <a:r>
              <a:rPr lang="en-US" sz="1800" dirty="0" err="1"/>
              <a:t>pháp</a:t>
            </a:r>
            <a:r>
              <a:rPr lang="en-US" sz="1800" dirty="0"/>
              <a:t> SNNIP test).</a:t>
            </a:r>
          </a:p>
          <a:p>
            <a:pPr algn="just"/>
            <a:r>
              <a:rPr lang="en-US" sz="1800" dirty="0" err="1"/>
              <a:t>Ví</a:t>
            </a:r>
            <a:r>
              <a:rPr lang="en-US" sz="1800" dirty="0"/>
              <a:t> </a:t>
            </a:r>
            <a:r>
              <a:rPr lang="en-US" sz="1800" dirty="0" err="1"/>
              <a:t>dụ</a:t>
            </a:r>
            <a:r>
              <a:rPr lang="en-US" sz="1800" dirty="0"/>
              <a:t>: </a:t>
            </a:r>
            <a:r>
              <a:rPr lang="en-US" sz="1800" dirty="0" err="1"/>
              <a:t>Giả</a:t>
            </a:r>
            <a:r>
              <a:rPr lang="en-US" sz="1800" dirty="0"/>
              <a:t> </a:t>
            </a:r>
            <a:r>
              <a:rPr lang="en-US" sz="1800" dirty="0" err="1"/>
              <a:t>sử</a:t>
            </a:r>
            <a:r>
              <a:rPr lang="en-US" sz="1800" dirty="0"/>
              <a:t> </a:t>
            </a:r>
            <a:r>
              <a:rPr lang="en-US" sz="1800" dirty="0" err="1"/>
              <a:t>nâng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A </a:t>
            </a:r>
            <a:r>
              <a:rPr lang="en-US" sz="1800" dirty="0" err="1"/>
              <a:t>lên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10%, </a:t>
            </a:r>
            <a:r>
              <a:rPr lang="en-US" sz="1800" dirty="0" err="1"/>
              <a:t>nếu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ít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35%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1.000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dùng</a:t>
            </a:r>
            <a:r>
              <a:rPr lang="en-US" sz="1800" dirty="0"/>
              <a:t> </a:t>
            </a:r>
            <a:r>
              <a:rPr lang="en-US" sz="1800" dirty="0" err="1"/>
              <a:t>sinh</a:t>
            </a:r>
            <a:r>
              <a:rPr lang="en-US" sz="1800" dirty="0"/>
              <a:t> </a:t>
            </a:r>
            <a:r>
              <a:rPr lang="en-US" sz="1800" dirty="0" err="1"/>
              <a:t>sống</a:t>
            </a:r>
            <a:r>
              <a:rPr lang="en-US" sz="1800" dirty="0"/>
              <a:t> </a:t>
            </a:r>
            <a:r>
              <a:rPr lang="en-US" sz="1800" dirty="0" err="1"/>
              <a:t>tại</a:t>
            </a:r>
            <a:r>
              <a:rPr lang="en-US" sz="1800" dirty="0"/>
              <a:t> </a:t>
            </a:r>
            <a:r>
              <a:rPr lang="en-US" sz="1800" dirty="0" err="1"/>
              <a:t>khu</a:t>
            </a:r>
            <a:r>
              <a:rPr lang="en-US" sz="1800" dirty="0"/>
              <a:t> </a:t>
            </a:r>
            <a:r>
              <a:rPr lang="en-US" sz="1800" dirty="0" err="1"/>
              <a:t>vực</a:t>
            </a:r>
            <a:r>
              <a:rPr lang="en-US" sz="1800" dirty="0"/>
              <a:t> </a:t>
            </a:r>
            <a:r>
              <a:rPr lang="en-US" sz="1800" dirty="0" err="1"/>
              <a:t>địa</a:t>
            </a:r>
            <a:r>
              <a:rPr lang="en-US" sz="1800" dirty="0"/>
              <a:t> </a:t>
            </a:r>
            <a:r>
              <a:rPr lang="en-US" sz="1800" dirty="0" err="1"/>
              <a:t>lý</a:t>
            </a:r>
            <a:r>
              <a:rPr lang="en-US" sz="1800" dirty="0"/>
              <a:t> </a:t>
            </a:r>
            <a:r>
              <a:rPr lang="en-US" sz="1800" dirty="0" err="1"/>
              <a:t>liên</a:t>
            </a:r>
            <a:r>
              <a:rPr lang="en-US" sz="1800" dirty="0"/>
              <a:t> </a:t>
            </a: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chuyển</a:t>
            </a:r>
            <a:r>
              <a:rPr lang="en-US" sz="1800" dirty="0"/>
              <a:t> sang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B </a:t>
            </a:r>
            <a:r>
              <a:rPr lang="en-US" sz="1800" dirty="0" err="1"/>
              <a:t>thì</a:t>
            </a:r>
            <a:r>
              <a:rPr lang="en-US" sz="1800" dirty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thị</a:t>
            </a:r>
            <a:r>
              <a:rPr lang="en-US" sz="1800" dirty="0"/>
              <a:t> </a:t>
            </a:r>
            <a:r>
              <a:rPr lang="en-US" sz="1800" dirty="0" err="1"/>
              <a:t>trường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chỉ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A. </a:t>
            </a:r>
            <a:r>
              <a:rPr lang="en-US" sz="1800" dirty="0" err="1"/>
              <a:t>Nếu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dùng</a:t>
            </a:r>
            <a:r>
              <a:rPr lang="en-US" sz="1800" dirty="0"/>
              <a:t> </a:t>
            </a:r>
            <a:r>
              <a:rPr lang="en-US" sz="1800" dirty="0" err="1"/>
              <a:t>chuyển</a:t>
            </a:r>
            <a:r>
              <a:rPr lang="en-US" sz="1800" dirty="0"/>
              <a:t> sang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B (</a:t>
            </a:r>
            <a:r>
              <a:rPr lang="en-US" sz="1800" dirty="0" err="1"/>
              <a:t>trên</a:t>
            </a:r>
            <a:r>
              <a:rPr lang="en-US" sz="1800" dirty="0"/>
              <a:t> 35%) </a:t>
            </a:r>
            <a:r>
              <a:rPr lang="en-US" sz="1800" dirty="0" err="1"/>
              <a:t>thì</a:t>
            </a:r>
            <a:r>
              <a:rPr lang="en-US" sz="1800" dirty="0"/>
              <a:t> </a:t>
            </a:r>
            <a:r>
              <a:rPr lang="en-US" sz="1800" dirty="0" err="1"/>
              <a:t>toàn</a:t>
            </a:r>
            <a:r>
              <a:rPr lang="en-US" sz="1800" dirty="0"/>
              <a:t> </a:t>
            </a:r>
            <a:r>
              <a:rPr lang="en-US" sz="1800" dirty="0" err="1"/>
              <a:t>bộ</a:t>
            </a:r>
            <a:r>
              <a:rPr lang="en-US" sz="1800" dirty="0"/>
              <a:t> A </a:t>
            </a:r>
            <a:r>
              <a:rPr lang="en-US" sz="1800" dirty="0" err="1"/>
              <a:t>và</a:t>
            </a:r>
            <a:r>
              <a:rPr lang="en-US" sz="1800" dirty="0"/>
              <a:t> B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phạm</a:t>
            </a:r>
            <a:r>
              <a:rPr lang="en-US" sz="1800" dirty="0"/>
              <a:t> vi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. 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94096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1A4B0-2900-4D3F-81D1-C1BCEB9B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10" y="-7143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C722A-5C5F-42B0-98D0-5C7F343EB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7" y="1166720"/>
            <a:ext cx="11564470" cy="52613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vi-VN" sz="1800" dirty="0" err="1">
                <a:latin typeface="+mj-lt"/>
              </a:rPr>
              <a:t>Thị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trường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địa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lý</a:t>
            </a:r>
            <a:r>
              <a:rPr lang="vi-VN" sz="1800" dirty="0">
                <a:latin typeface="+mj-lt"/>
              </a:rPr>
              <a:t> liên quan </a:t>
            </a:r>
            <a:r>
              <a:rPr lang="vi-VN" sz="1800" dirty="0" err="1">
                <a:latin typeface="+mj-lt"/>
              </a:rPr>
              <a:t>là</a:t>
            </a:r>
            <a:r>
              <a:rPr lang="vi-VN" sz="1800" dirty="0">
                <a:latin typeface="+mj-lt"/>
              </a:rPr>
              <a:t> khu </a:t>
            </a:r>
            <a:r>
              <a:rPr lang="vi-VN" sz="1800" dirty="0" err="1">
                <a:latin typeface="+mj-lt"/>
              </a:rPr>
              <a:t>vực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địa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lý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cụ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thể</a:t>
            </a:r>
            <a:r>
              <a:rPr lang="vi-VN" sz="1800" dirty="0">
                <a:latin typeface="+mj-lt"/>
              </a:rPr>
              <a:t> trong </a:t>
            </a:r>
            <a:r>
              <a:rPr lang="vi-VN" sz="1800" dirty="0" err="1">
                <a:latin typeface="+mj-lt"/>
              </a:rPr>
              <a:t>đó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có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những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hàng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hóa</a:t>
            </a:r>
            <a:r>
              <a:rPr lang="vi-VN" sz="1800" dirty="0">
                <a:latin typeface="+mj-lt"/>
              </a:rPr>
              <a:t>,</a:t>
            </a:r>
            <a:r>
              <a:rPr lang="en-US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dịch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vụ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được</a:t>
            </a:r>
            <a:r>
              <a:rPr lang="vi-VN" sz="1800" dirty="0">
                <a:latin typeface="+mj-lt"/>
              </a:rPr>
              <a:t> cung </a:t>
            </a:r>
            <a:r>
              <a:rPr lang="vi-VN" sz="1800" dirty="0" err="1">
                <a:latin typeface="+mj-lt"/>
              </a:rPr>
              <a:t>cấp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có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thể</a:t>
            </a:r>
            <a:r>
              <a:rPr lang="vi-VN" sz="1800" dirty="0">
                <a:latin typeface="+mj-lt"/>
              </a:rPr>
              <a:t> thay </a:t>
            </a:r>
            <a:r>
              <a:rPr lang="vi-VN" sz="1800" dirty="0" err="1">
                <a:latin typeface="+mj-lt"/>
              </a:rPr>
              <a:t>thế</a:t>
            </a:r>
            <a:r>
              <a:rPr lang="vi-VN" sz="1800" dirty="0">
                <a:latin typeface="+mj-lt"/>
              </a:rPr>
              <a:t> cho nhau </a:t>
            </a:r>
            <a:r>
              <a:rPr lang="vi-VN" sz="1800" dirty="0" err="1">
                <a:latin typeface="+mj-lt"/>
              </a:rPr>
              <a:t>với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các</a:t>
            </a:r>
            <a:r>
              <a:rPr lang="vi-VN" sz="1800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điều</a:t>
            </a:r>
            <a:r>
              <a:rPr lang="vi-VN" sz="1800" b="1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kiện</a:t>
            </a:r>
            <a:r>
              <a:rPr lang="vi-VN" sz="1800" b="1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cạnh</a:t>
            </a:r>
            <a:r>
              <a:rPr lang="vi-VN" sz="1800" b="1" dirty="0">
                <a:latin typeface="+mj-lt"/>
              </a:rPr>
              <a:t> tranh tương </a:t>
            </a:r>
            <a:r>
              <a:rPr lang="vi-VN" sz="1800" b="1" dirty="0" err="1">
                <a:latin typeface="+mj-lt"/>
              </a:rPr>
              <a:t>tự</a:t>
            </a:r>
            <a:r>
              <a:rPr lang="en-US" sz="1800" b="1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và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có</a:t>
            </a:r>
            <a:r>
              <a:rPr lang="vi-VN" sz="1800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sự</a:t>
            </a:r>
            <a:r>
              <a:rPr lang="vi-VN" sz="1800" b="1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khác</a:t>
            </a:r>
            <a:r>
              <a:rPr lang="vi-VN" sz="1800" b="1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biệt</a:t>
            </a:r>
            <a:r>
              <a:rPr lang="vi-VN" sz="1800" b="1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đáng</a:t>
            </a:r>
            <a:r>
              <a:rPr lang="vi-VN" sz="1800" b="1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kể</a:t>
            </a:r>
            <a:r>
              <a:rPr lang="vi-VN" sz="1800" b="1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với</a:t>
            </a:r>
            <a:r>
              <a:rPr lang="vi-VN" sz="1800" b="1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các</a:t>
            </a:r>
            <a:r>
              <a:rPr lang="vi-VN" sz="1800" b="1" dirty="0">
                <a:latin typeface="+mj-lt"/>
              </a:rPr>
              <a:t> khu </a:t>
            </a:r>
            <a:r>
              <a:rPr lang="vi-VN" sz="1800" b="1" dirty="0" err="1">
                <a:latin typeface="+mj-lt"/>
              </a:rPr>
              <a:t>vực</a:t>
            </a:r>
            <a:r>
              <a:rPr lang="vi-VN" sz="1800" b="1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địa</a:t>
            </a:r>
            <a:r>
              <a:rPr lang="vi-VN" sz="1800" b="1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lý</a:t>
            </a:r>
            <a:r>
              <a:rPr lang="vi-VN" sz="1800" b="1" dirty="0">
                <a:latin typeface="+mj-lt"/>
              </a:rPr>
              <a:t> lân </a:t>
            </a:r>
            <a:r>
              <a:rPr lang="vi-VN" sz="1800" b="1" dirty="0" err="1">
                <a:latin typeface="+mj-lt"/>
              </a:rPr>
              <a:t>cận</a:t>
            </a:r>
            <a:r>
              <a:rPr lang="vi-VN" sz="1800" b="1" dirty="0">
                <a:latin typeface="+mj-lt"/>
              </a:rPr>
              <a:t>.</a:t>
            </a:r>
            <a:endParaRPr lang="en-US" sz="1800" b="1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vi-VN" sz="1800" b="1" dirty="0">
                <a:latin typeface="+mj-lt"/>
              </a:rPr>
              <a:t>Ranh </a:t>
            </a:r>
            <a:r>
              <a:rPr lang="vi-VN" sz="1800" b="1" dirty="0" err="1">
                <a:latin typeface="+mj-lt"/>
              </a:rPr>
              <a:t>giới</a:t>
            </a:r>
            <a:r>
              <a:rPr lang="vi-VN" sz="1800" b="1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của</a:t>
            </a:r>
            <a:r>
              <a:rPr lang="vi-VN" sz="1800" b="1" dirty="0">
                <a:latin typeface="+mj-lt"/>
              </a:rPr>
              <a:t> khu </a:t>
            </a:r>
            <a:r>
              <a:rPr lang="vi-VN" sz="1800" b="1" dirty="0" err="1">
                <a:latin typeface="+mj-lt"/>
              </a:rPr>
              <a:t>vực</a:t>
            </a:r>
            <a:r>
              <a:rPr lang="vi-VN" sz="1800" b="1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địa</a:t>
            </a:r>
            <a:r>
              <a:rPr lang="vi-VN" sz="1800" b="1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lý</a:t>
            </a:r>
            <a:r>
              <a:rPr lang="vi-VN" sz="1800" dirty="0">
                <a:latin typeface="+mj-lt"/>
              </a:rPr>
              <a:t> quy </a:t>
            </a:r>
            <a:r>
              <a:rPr lang="vi-VN" sz="1800" dirty="0" err="1">
                <a:latin typeface="+mj-lt"/>
              </a:rPr>
              <a:t>định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tại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khoản</a:t>
            </a:r>
            <a:r>
              <a:rPr lang="vi-VN" sz="1800" dirty="0">
                <a:latin typeface="+mj-lt"/>
              </a:rPr>
              <a:t> 1 </a:t>
            </a:r>
            <a:r>
              <a:rPr lang="vi-VN" sz="1800" dirty="0" err="1">
                <a:latin typeface="+mj-lt"/>
              </a:rPr>
              <a:t>Điều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này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được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xác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định</a:t>
            </a:r>
            <a:r>
              <a:rPr lang="en-US" sz="1800" dirty="0">
                <a:latin typeface="+mj-lt"/>
              </a:rPr>
              <a:t> </a:t>
            </a:r>
            <a:r>
              <a:rPr lang="vi-VN" sz="1800" dirty="0">
                <a:latin typeface="+mj-lt"/>
              </a:rPr>
              <a:t>căn </a:t>
            </a:r>
            <a:r>
              <a:rPr lang="vi-VN" sz="1800" dirty="0" err="1">
                <a:latin typeface="+mj-lt"/>
              </a:rPr>
              <a:t>cứ</a:t>
            </a:r>
            <a:r>
              <a:rPr lang="vi-VN" sz="1800" dirty="0">
                <a:latin typeface="+mj-lt"/>
              </a:rPr>
              <a:t> theo </a:t>
            </a:r>
            <a:r>
              <a:rPr lang="vi-VN" sz="1800" dirty="0" err="1">
                <a:latin typeface="+mj-lt"/>
              </a:rPr>
              <a:t>yếu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tố</a:t>
            </a:r>
            <a:r>
              <a:rPr lang="vi-VN" sz="1800" dirty="0">
                <a:latin typeface="+mj-lt"/>
              </a:rPr>
              <a:t> sau đây:</a:t>
            </a:r>
            <a:br>
              <a:rPr lang="vi-VN" sz="1800" dirty="0">
                <a:latin typeface="+mj-lt"/>
              </a:rPr>
            </a:br>
            <a:r>
              <a:rPr lang="vi-VN" sz="1800" dirty="0">
                <a:latin typeface="+mj-lt"/>
              </a:rPr>
              <a:t>- Khu </a:t>
            </a:r>
            <a:r>
              <a:rPr lang="vi-VN" sz="1800" dirty="0" err="1">
                <a:latin typeface="+mj-lt"/>
              </a:rPr>
              <a:t>vực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địa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lý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có</a:t>
            </a:r>
            <a:r>
              <a:rPr lang="vi-VN" sz="1800" dirty="0">
                <a:latin typeface="+mj-lt"/>
              </a:rPr>
              <a:t> cơ </a:t>
            </a:r>
            <a:r>
              <a:rPr lang="vi-VN" sz="1800" dirty="0" err="1">
                <a:latin typeface="+mj-lt"/>
              </a:rPr>
              <a:t>sở</a:t>
            </a:r>
            <a:r>
              <a:rPr lang="vi-VN" sz="1800" dirty="0">
                <a:latin typeface="+mj-lt"/>
              </a:rPr>
              <a:t> kinh doanh </a:t>
            </a:r>
            <a:r>
              <a:rPr lang="vi-VN" sz="1800" dirty="0" err="1">
                <a:latin typeface="+mj-lt"/>
              </a:rPr>
              <a:t>của</a:t>
            </a:r>
            <a:r>
              <a:rPr lang="vi-VN" sz="1800" dirty="0">
                <a:latin typeface="+mj-lt"/>
              </a:rPr>
              <a:t> doanh </a:t>
            </a:r>
            <a:r>
              <a:rPr lang="vi-VN" sz="1800" dirty="0" err="1">
                <a:latin typeface="+mj-lt"/>
              </a:rPr>
              <a:t>nghiệp</a:t>
            </a:r>
            <a:r>
              <a:rPr lang="vi-VN" sz="1800" dirty="0">
                <a:latin typeface="+mj-lt"/>
              </a:rPr>
              <a:t> tham gia phân </a:t>
            </a:r>
            <a:r>
              <a:rPr lang="vi-VN" sz="1800" dirty="0" err="1">
                <a:latin typeface="+mj-lt"/>
              </a:rPr>
              <a:t>phối</a:t>
            </a:r>
            <a:r>
              <a:rPr lang="en-US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hàng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hóa</a:t>
            </a:r>
            <a:r>
              <a:rPr lang="vi-VN" sz="1800" dirty="0">
                <a:latin typeface="+mj-lt"/>
              </a:rPr>
              <a:t>, </a:t>
            </a:r>
            <a:r>
              <a:rPr lang="vi-VN" sz="1800" dirty="0" err="1">
                <a:latin typeface="+mj-lt"/>
              </a:rPr>
              <a:t>dịch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vụ</a:t>
            </a:r>
            <a:r>
              <a:rPr lang="vi-VN" sz="1800" dirty="0">
                <a:latin typeface="+mj-lt"/>
              </a:rPr>
              <a:t> liên quan;</a:t>
            </a:r>
            <a:br>
              <a:rPr lang="vi-VN" sz="1800" dirty="0">
                <a:latin typeface="+mj-lt"/>
              </a:rPr>
            </a:br>
            <a:r>
              <a:rPr lang="vi-VN" sz="1800" dirty="0">
                <a:latin typeface="+mj-lt"/>
              </a:rPr>
              <a:t>- Cơ </a:t>
            </a:r>
            <a:r>
              <a:rPr lang="vi-VN" sz="1800" dirty="0" err="1">
                <a:latin typeface="+mj-lt"/>
              </a:rPr>
              <a:t>sở</a:t>
            </a:r>
            <a:r>
              <a:rPr lang="vi-VN" sz="1800" dirty="0">
                <a:latin typeface="+mj-lt"/>
              </a:rPr>
              <a:t> kinh doanh </a:t>
            </a:r>
            <a:r>
              <a:rPr lang="vi-VN" sz="1800" dirty="0" err="1">
                <a:latin typeface="+mj-lt"/>
              </a:rPr>
              <a:t>của</a:t>
            </a:r>
            <a:r>
              <a:rPr lang="vi-VN" sz="1800" dirty="0">
                <a:latin typeface="+mj-lt"/>
              </a:rPr>
              <a:t> doanh </a:t>
            </a:r>
            <a:r>
              <a:rPr lang="vi-VN" sz="1800" dirty="0" err="1">
                <a:latin typeface="+mj-lt"/>
              </a:rPr>
              <a:t>nghiệp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khác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đóng</a:t>
            </a:r>
            <a:r>
              <a:rPr lang="vi-VN" sz="1800" dirty="0">
                <a:latin typeface="+mj-lt"/>
              </a:rPr>
              <a:t> trên khu </a:t>
            </a:r>
            <a:r>
              <a:rPr lang="vi-VN" sz="1800" dirty="0" err="1">
                <a:latin typeface="+mj-lt"/>
              </a:rPr>
              <a:t>vực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địa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lý</a:t>
            </a:r>
            <a:r>
              <a:rPr lang="vi-VN" sz="1800" dirty="0">
                <a:latin typeface="+mj-lt"/>
              </a:rPr>
              <a:t> lân </a:t>
            </a:r>
            <a:r>
              <a:rPr lang="vi-VN" sz="1800" dirty="0" err="1">
                <a:latin typeface="+mj-lt"/>
              </a:rPr>
              <a:t>cận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đủ</a:t>
            </a:r>
            <a:r>
              <a:rPr lang="en-US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gần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với</a:t>
            </a:r>
            <a:r>
              <a:rPr lang="vi-VN" sz="1800" dirty="0">
                <a:latin typeface="+mj-lt"/>
              </a:rPr>
              <a:t> khu </a:t>
            </a:r>
            <a:r>
              <a:rPr lang="vi-VN" sz="1800" dirty="0" err="1">
                <a:latin typeface="+mj-lt"/>
              </a:rPr>
              <a:t>vực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địa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lý</a:t>
            </a:r>
            <a:r>
              <a:rPr lang="vi-VN" sz="1800" dirty="0">
                <a:latin typeface="+mj-lt"/>
              </a:rPr>
              <a:t> quy </a:t>
            </a:r>
            <a:r>
              <a:rPr lang="vi-VN" sz="1800" dirty="0" err="1">
                <a:latin typeface="+mj-lt"/>
              </a:rPr>
              <a:t>định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tại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điểm</a:t>
            </a:r>
            <a:r>
              <a:rPr lang="vi-VN" sz="1800" dirty="0">
                <a:latin typeface="+mj-lt"/>
              </a:rPr>
              <a:t> a</a:t>
            </a:r>
            <a:r>
              <a:rPr lang="en-US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khoản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này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để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có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thể</a:t>
            </a:r>
            <a:r>
              <a:rPr lang="vi-VN" sz="1800" dirty="0">
                <a:latin typeface="+mj-lt"/>
              </a:rPr>
              <a:t> tham gia </a:t>
            </a:r>
            <a:r>
              <a:rPr lang="vi-VN" sz="1800" dirty="0" err="1">
                <a:latin typeface="+mj-lt"/>
              </a:rPr>
              <a:t>cạnh</a:t>
            </a:r>
            <a:r>
              <a:rPr lang="vi-VN" sz="1800" dirty="0">
                <a:latin typeface="+mj-lt"/>
              </a:rPr>
              <a:t> tranh</a:t>
            </a:r>
            <a:r>
              <a:rPr lang="en-US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với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các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hàng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hóa</a:t>
            </a:r>
            <a:r>
              <a:rPr lang="vi-VN" sz="1800" dirty="0">
                <a:latin typeface="+mj-lt"/>
              </a:rPr>
              <a:t>, </a:t>
            </a:r>
            <a:r>
              <a:rPr lang="vi-VN" sz="1800" dirty="0" err="1">
                <a:latin typeface="+mj-lt"/>
              </a:rPr>
              <a:t>dịch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vụ</a:t>
            </a:r>
            <a:r>
              <a:rPr lang="vi-VN" sz="1800" dirty="0">
                <a:latin typeface="+mj-lt"/>
              </a:rPr>
              <a:t> liên quan trên khu </a:t>
            </a:r>
            <a:r>
              <a:rPr lang="vi-VN" sz="1800" dirty="0" err="1">
                <a:latin typeface="+mj-lt"/>
              </a:rPr>
              <a:t>vực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địa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lý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đó</a:t>
            </a:r>
            <a:r>
              <a:rPr lang="vi-VN" sz="1800" dirty="0">
                <a:latin typeface="+mj-lt"/>
              </a:rPr>
              <a:t>;</a:t>
            </a:r>
            <a:br>
              <a:rPr lang="vi-VN" sz="1800" dirty="0">
                <a:latin typeface="+mj-lt"/>
              </a:rPr>
            </a:br>
            <a:r>
              <a:rPr lang="vi-VN" sz="1800" dirty="0">
                <a:latin typeface="+mj-lt"/>
              </a:rPr>
              <a:t>- Chi </a:t>
            </a:r>
            <a:r>
              <a:rPr lang="vi-VN" sz="1800" dirty="0" err="1">
                <a:latin typeface="+mj-lt"/>
              </a:rPr>
              <a:t>phí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vận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chuyển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hàng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hóa</a:t>
            </a:r>
            <a:r>
              <a:rPr lang="vi-VN" sz="1800" dirty="0">
                <a:latin typeface="+mj-lt"/>
              </a:rPr>
              <a:t>, cung </a:t>
            </a:r>
            <a:r>
              <a:rPr lang="vi-VN" sz="1800" dirty="0" err="1">
                <a:latin typeface="+mj-lt"/>
              </a:rPr>
              <a:t>ứng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dịch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vụ</a:t>
            </a:r>
            <a:r>
              <a:rPr lang="vi-VN" sz="1800" dirty="0">
                <a:latin typeface="+mj-lt"/>
              </a:rPr>
              <a:t>;</a:t>
            </a:r>
            <a:br>
              <a:rPr lang="vi-VN" sz="1800" dirty="0">
                <a:latin typeface="+mj-lt"/>
              </a:rPr>
            </a:br>
            <a:r>
              <a:rPr lang="vi-VN" sz="1800" dirty="0">
                <a:latin typeface="+mj-lt"/>
              </a:rPr>
              <a:t>- </a:t>
            </a:r>
            <a:r>
              <a:rPr lang="vi-VN" sz="1800" dirty="0" err="1">
                <a:latin typeface="+mj-lt"/>
              </a:rPr>
              <a:t>Thời</a:t>
            </a:r>
            <a:r>
              <a:rPr lang="vi-VN" sz="1800" dirty="0">
                <a:latin typeface="+mj-lt"/>
              </a:rPr>
              <a:t> gian </a:t>
            </a:r>
            <a:r>
              <a:rPr lang="vi-VN" sz="1800" dirty="0" err="1">
                <a:latin typeface="+mj-lt"/>
              </a:rPr>
              <a:t>vận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chuyển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hàng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hóa</a:t>
            </a:r>
            <a:r>
              <a:rPr lang="vi-VN" sz="1800" dirty="0">
                <a:latin typeface="+mj-lt"/>
              </a:rPr>
              <a:t>, cung </a:t>
            </a:r>
            <a:r>
              <a:rPr lang="vi-VN" sz="1800" dirty="0" err="1">
                <a:latin typeface="+mj-lt"/>
              </a:rPr>
              <a:t>ứng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dịch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vụ</a:t>
            </a:r>
            <a:r>
              <a:rPr lang="vi-VN" sz="1800" dirty="0">
                <a:latin typeface="+mj-lt"/>
              </a:rPr>
              <a:t>;</a:t>
            </a:r>
            <a:br>
              <a:rPr lang="vi-VN" sz="1800" dirty="0">
                <a:latin typeface="+mj-lt"/>
              </a:rPr>
            </a:br>
            <a:r>
              <a:rPr lang="vi-VN" sz="1800" dirty="0">
                <a:latin typeface="+mj-lt"/>
              </a:rPr>
              <a:t>- </a:t>
            </a:r>
            <a:r>
              <a:rPr lang="vi-VN" sz="1800" dirty="0" err="1">
                <a:latin typeface="+mj-lt"/>
              </a:rPr>
              <a:t>Rào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cản</a:t>
            </a:r>
            <a:r>
              <a:rPr lang="vi-VN" sz="1800" dirty="0">
                <a:latin typeface="+mj-lt"/>
              </a:rPr>
              <a:t> gia </a:t>
            </a:r>
            <a:r>
              <a:rPr lang="vi-VN" sz="1800" dirty="0" err="1">
                <a:latin typeface="+mj-lt"/>
              </a:rPr>
              <a:t>nhập</a:t>
            </a:r>
            <a:r>
              <a:rPr lang="vi-VN" sz="1800" dirty="0">
                <a:latin typeface="+mj-lt"/>
              </a:rPr>
              <a:t>, </a:t>
            </a:r>
            <a:r>
              <a:rPr lang="vi-VN" sz="1800" dirty="0" err="1">
                <a:latin typeface="+mj-lt"/>
              </a:rPr>
              <a:t>mở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rộng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thị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trường</a:t>
            </a:r>
            <a:r>
              <a:rPr lang="vi-VN" sz="1800" dirty="0">
                <a:latin typeface="+mj-lt"/>
              </a:rPr>
              <a:t>;</a:t>
            </a:r>
            <a:br>
              <a:rPr lang="vi-VN" sz="1800" dirty="0">
                <a:latin typeface="+mj-lt"/>
              </a:rPr>
            </a:br>
            <a:r>
              <a:rPr lang="vi-VN" sz="1800" dirty="0">
                <a:latin typeface="+mj-lt"/>
              </a:rPr>
              <a:t>- </a:t>
            </a:r>
            <a:r>
              <a:rPr lang="vi-VN" sz="1800" dirty="0" err="1">
                <a:latin typeface="+mj-lt"/>
              </a:rPr>
              <a:t>Tập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quán</a:t>
            </a:r>
            <a:r>
              <a:rPr lang="vi-VN" sz="1800" dirty="0">
                <a:latin typeface="+mj-lt"/>
              </a:rPr>
              <a:t> tiêu </a:t>
            </a:r>
            <a:r>
              <a:rPr lang="vi-VN" sz="1800" dirty="0" err="1">
                <a:latin typeface="+mj-lt"/>
              </a:rPr>
              <a:t>dùng</a:t>
            </a:r>
            <a:r>
              <a:rPr lang="vi-VN" sz="1800" dirty="0">
                <a:latin typeface="+mj-lt"/>
              </a:rPr>
              <a:t>;</a:t>
            </a:r>
            <a:r>
              <a:rPr lang="en-US" sz="1800" dirty="0">
                <a:latin typeface="+mj-lt"/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vi-VN" sz="1800" b="1" dirty="0">
                <a:latin typeface="+mj-lt"/>
              </a:rPr>
              <a:t>Khu </a:t>
            </a:r>
            <a:r>
              <a:rPr lang="vi-VN" sz="1800" b="1" dirty="0" err="1">
                <a:latin typeface="+mj-lt"/>
              </a:rPr>
              <a:t>vực</a:t>
            </a:r>
            <a:r>
              <a:rPr lang="vi-VN" sz="1800" b="1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địa</a:t>
            </a:r>
            <a:r>
              <a:rPr lang="vi-VN" sz="1800" b="1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lý</a:t>
            </a:r>
            <a:r>
              <a:rPr lang="vi-VN" sz="1800" b="1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được</a:t>
            </a:r>
            <a:r>
              <a:rPr lang="vi-VN" sz="1800" dirty="0">
                <a:latin typeface="+mj-lt"/>
              </a:rPr>
              <a:t> coi </a:t>
            </a:r>
            <a:r>
              <a:rPr lang="vi-VN" sz="1800" dirty="0" err="1">
                <a:latin typeface="+mj-lt"/>
              </a:rPr>
              <a:t>là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có</a:t>
            </a:r>
            <a:r>
              <a:rPr lang="vi-VN" sz="1800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điều</a:t>
            </a:r>
            <a:r>
              <a:rPr lang="vi-VN" sz="1800" b="1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kiện</a:t>
            </a:r>
            <a:r>
              <a:rPr lang="vi-VN" sz="1800" b="1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cạnh</a:t>
            </a:r>
            <a:r>
              <a:rPr lang="vi-VN" sz="1800" b="1" dirty="0">
                <a:latin typeface="+mj-lt"/>
              </a:rPr>
              <a:t> tranh tương </a:t>
            </a:r>
            <a:r>
              <a:rPr lang="vi-VN" sz="1800" b="1" dirty="0" err="1">
                <a:latin typeface="+mj-lt"/>
              </a:rPr>
              <a:t>tự</a:t>
            </a:r>
            <a:r>
              <a:rPr lang="vi-VN" sz="1800" b="1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và</a:t>
            </a:r>
            <a:r>
              <a:rPr lang="vi-VN" sz="1800" b="1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khác</a:t>
            </a:r>
            <a:r>
              <a:rPr lang="vi-VN" sz="1800" b="1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biệt</a:t>
            </a:r>
            <a:r>
              <a:rPr lang="vi-VN" sz="1800" b="1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đáng</a:t>
            </a:r>
            <a:r>
              <a:rPr lang="en-US" sz="1800" b="1" dirty="0">
                <a:latin typeface="+mj-lt"/>
              </a:rPr>
              <a:t> </a:t>
            </a:r>
            <a:r>
              <a:rPr lang="vi-VN" sz="1800" b="1" dirty="0" err="1">
                <a:latin typeface="+mj-lt"/>
              </a:rPr>
              <a:t>kể</a:t>
            </a:r>
            <a:r>
              <a:rPr lang="vi-VN" sz="1800" b="1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với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các</a:t>
            </a:r>
            <a:r>
              <a:rPr lang="vi-VN" sz="1800" dirty="0">
                <a:latin typeface="+mj-lt"/>
              </a:rPr>
              <a:t> khu </a:t>
            </a:r>
            <a:r>
              <a:rPr lang="vi-VN" sz="1800" dirty="0" err="1">
                <a:latin typeface="+mj-lt"/>
              </a:rPr>
              <a:t>vực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địa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lý</a:t>
            </a:r>
            <a:r>
              <a:rPr lang="vi-VN" sz="1800" dirty="0">
                <a:latin typeface="+mj-lt"/>
              </a:rPr>
              <a:t> lân </a:t>
            </a:r>
            <a:r>
              <a:rPr lang="vi-VN" sz="1800" dirty="0" err="1">
                <a:latin typeface="+mj-lt"/>
              </a:rPr>
              <a:t>cận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nếu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thỏa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mãn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một</a:t>
            </a:r>
            <a:r>
              <a:rPr lang="vi-VN" sz="1800" dirty="0">
                <a:latin typeface="+mj-lt"/>
              </a:rPr>
              <a:t> trong </a:t>
            </a:r>
            <a:r>
              <a:rPr lang="vi-VN" sz="1800" dirty="0" err="1">
                <a:latin typeface="+mj-lt"/>
              </a:rPr>
              <a:t>các</a:t>
            </a:r>
            <a:r>
              <a:rPr lang="vi-VN" sz="1800" dirty="0">
                <a:latin typeface="+mj-lt"/>
              </a:rPr>
              <a:t> tiêu </a:t>
            </a:r>
            <a:r>
              <a:rPr lang="vi-VN" sz="1800" dirty="0" err="1">
                <a:latin typeface="+mj-lt"/>
              </a:rPr>
              <a:t>chí</a:t>
            </a:r>
            <a:r>
              <a:rPr lang="vi-VN" sz="1800" dirty="0">
                <a:latin typeface="+mj-lt"/>
              </a:rPr>
              <a:t> sau đây:</a:t>
            </a:r>
            <a:br>
              <a:rPr lang="vi-VN" sz="1800" dirty="0">
                <a:latin typeface="+mj-lt"/>
              </a:rPr>
            </a:br>
            <a:r>
              <a:rPr lang="vi-VN" sz="1800" dirty="0">
                <a:latin typeface="+mj-lt"/>
              </a:rPr>
              <a:t>- Chi </a:t>
            </a:r>
            <a:r>
              <a:rPr lang="vi-VN" sz="1800" dirty="0" err="1">
                <a:latin typeface="+mj-lt"/>
              </a:rPr>
              <a:t>phí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vận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chuyển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và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thời</a:t>
            </a:r>
            <a:r>
              <a:rPr lang="vi-VN" sz="1800" dirty="0">
                <a:latin typeface="+mj-lt"/>
              </a:rPr>
              <a:t> gian </a:t>
            </a:r>
            <a:r>
              <a:rPr lang="vi-VN" sz="1800" dirty="0" err="1">
                <a:latin typeface="+mj-lt"/>
              </a:rPr>
              <a:t>vận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chuyển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làm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giá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của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hàng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hóa</a:t>
            </a:r>
            <a:r>
              <a:rPr lang="vi-VN" sz="1800" dirty="0">
                <a:latin typeface="+mj-lt"/>
              </a:rPr>
              <a:t>, </a:t>
            </a:r>
            <a:r>
              <a:rPr lang="vi-VN" sz="1800" dirty="0" err="1">
                <a:latin typeface="+mj-lt"/>
              </a:rPr>
              <a:t>dịch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vụ</a:t>
            </a:r>
            <a:r>
              <a:rPr lang="en-US" sz="1800" dirty="0">
                <a:latin typeface="+mj-lt"/>
              </a:rPr>
              <a:t> </a:t>
            </a:r>
            <a:r>
              <a:rPr lang="vi-VN" sz="1800" dirty="0">
                <a:latin typeface="+mj-lt"/>
              </a:rPr>
              <a:t>tăng không </a:t>
            </a:r>
            <a:r>
              <a:rPr lang="vi-VN" sz="1800" dirty="0" err="1">
                <a:latin typeface="+mj-lt"/>
              </a:rPr>
              <a:t>quá</a:t>
            </a:r>
            <a:r>
              <a:rPr lang="vi-VN" sz="1800" dirty="0">
                <a:latin typeface="+mj-lt"/>
              </a:rPr>
              <a:t> 10%;</a:t>
            </a:r>
            <a:br>
              <a:rPr lang="vi-VN" sz="1800" dirty="0">
                <a:latin typeface="+mj-lt"/>
              </a:rPr>
            </a:br>
            <a:r>
              <a:rPr lang="vi-VN" sz="1800" dirty="0">
                <a:latin typeface="+mj-lt"/>
              </a:rPr>
              <a:t>- </a:t>
            </a:r>
            <a:r>
              <a:rPr lang="vi-VN" sz="1800" dirty="0" err="1">
                <a:latin typeface="+mj-lt"/>
              </a:rPr>
              <a:t>Có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sự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hiện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diện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của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một</a:t>
            </a:r>
            <a:r>
              <a:rPr lang="vi-VN" sz="1800" dirty="0">
                <a:latin typeface="+mj-lt"/>
              </a:rPr>
              <a:t> trong </a:t>
            </a:r>
            <a:r>
              <a:rPr lang="vi-VN" sz="1800" dirty="0" err="1">
                <a:latin typeface="+mj-lt"/>
              </a:rPr>
              <a:t>các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rào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cản</a:t>
            </a:r>
            <a:r>
              <a:rPr lang="vi-VN" sz="1800" dirty="0">
                <a:latin typeface="+mj-lt"/>
              </a:rPr>
              <a:t> gia </a:t>
            </a:r>
            <a:r>
              <a:rPr lang="vi-VN" sz="1800" dirty="0" err="1">
                <a:latin typeface="+mj-lt"/>
              </a:rPr>
              <a:t>nhập</a:t>
            </a:r>
            <a:r>
              <a:rPr lang="vi-VN" sz="1800" dirty="0">
                <a:latin typeface="+mj-lt"/>
              </a:rPr>
              <a:t>, </a:t>
            </a:r>
            <a:r>
              <a:rPr lang="vi-VN" sz="1800" dirty="0" err="1">
                <a:latin typeface="+mj-lt"/>
              </a:rPr>
              <a:t>mở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rộng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thị</a:t>
            </a:r>
            <a:r>
              <a:rPr lang="vi-VN" sz="1800" dirty="0">
                <a:latin typeface="+mj-lt"/>
              </a:rPr>
              <a:t> </a:t>
            </a:r>
            <a:r>
              <a:rPr lang="vi-VN" sz="1800" dirty="0" err="1">
                <a:latin typeface="+mj-lt"/>
              </a:rPr>
              <a:t>trường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33418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ir, flying&#10;&#10;Description automatically generated">
            <a:extLst>
              <a:ext uri="{FF2B5EF4-FFF2-40B4-BE49-F238E27FC236}">
                <a16:creationId xmlns:a16="http://schemas.microsoft.com/office/drawing/2014/main" id="{7C9CA3A3-3963-4BE5-A766-5EB6B3FA63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071C1-FAE7-4B49-AD65-6074072C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78" y="154289"/>
            <a:ext cx="6891186" cy="1135737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3351-21E4-4F58-B4BC-E3964919B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1345815"/>
            <a:ext cx="8031399" cy="4393982"/>
          </a:xfrm>
        </p:spPr>
        <p:txBody>
          <a:bodyPr>
            <a:noAutofit/>
          </a:bodyPr>
          <a:lstStyle/>
          <a:p>
            <a:pPr algn="just"/>
            <a:r>
              <a:rPr lang="vi-VN" sz="1800" b="1" dirty="0" err="1"/>
              <a:t>Rào</a:t>
            </a:r>
            <a:r>
              <a:rPr lang="vi-VN" sz="1800" b="1" dirty="0"/>
              <a:t> </a:t>
            </a:r>
            <a:r>
              <a:rPr lang="vi-VN" sz="1800" b="1" dirty="0" err="1"/>
              <a:t>cản</a:t>
            </a:r>
            <a:r>
              <a:rPr lang="vi-VN" sz="1800" b="1" dirty="0"/>
              <a:t> </a:t>
            </a:r>
            <a:r>
              <a:rPr lang="vi-VN" sz="1800" b="1" dirty="0" err="1"/>
              <a:t>pháp</a:t>
            </a:r>
            <a:r>
              <a:rPr lang="vi-VN" sz="1800" b="1" dirty="0"/>
              <a:t> </a:t>
            </a:r>
            <a:r>
              <a:rPr lang="vi-VN" sz="1800" b="1" dirty="0" err="1"/>
              <a:t>lý</a:t>
            </a:r>
            <a:r>
              <a:rPr lang="vi-VN" sz="1800" b="1" dirty="0"/>
              <a:t> </a:t>
            </a:r>
            <a:r>
              <a:rPr lang="vi-VN" sz="1800" b="1" dirty="0" err="1"/>
              <a:t>tạo</a:t>
            </a:r>
            <a:r>
              <a:rPr lang="vi-VN" sz="1800" b="1" dirty="0"/>
              <a:t> </a:t>
            </a:r>
            <a:r>
              <a:rPr lang="vi-VN" sz="1800" dirty="0"/>
              <a:t>ra </a:t>
            </a:r>
            <a:r>
              <a:rPr lang="vi-VN" sz="1800" dirty="0" err="1"/>
              <a:t>bởi</a:t>
            </a:r>
            <a:r>
              <a:rPr lang="vi-VN" sz="1800" dirty="0"/>
              <a:t> </a:t>
            </a:r>
            <a:r>
              <a:rPr lang="vi-VN" sz="1800" dirty="0" err="1"/>
              <a:t>các</a:t>
            </a:r>
            <a:r>
              <a:rPr lang="vi-VN" sz="1800" dirty="0"/>
              <a:t> quy </a:t>
            </a:r>
            <a:r>
              <a:rPr lang="vi-VN" sz="1800" dirty="0" err="1"/>
              <a:t>định</a:t>
            </a:r>
            <a:r>
              <a:rPr lang="vi-VN" sz="1800" dirty="0"/>
              <a:t> </a:t>
            </a:r>
            <a:r>
              <a:rPr lang="vi-VN" sz="1800" dirty="0" err="1"/>
              <a:t>của</a:t>
            </a:r>
            <a:r>
              <a:rPr lang="vi-VN" sz="1800" dirty="0"/>
              <a:t> </a:t>
            </a:r>
            <a:r>
              <a:rPr lang="vi-VN" sz="1800" dirty="0" err="1"/>
              <a:t>pháp</a:t>
            </a:r>
            <a:r>
              <a:rPr lang="vi-VN" sz="1800" dirty="0"/>
              <a:t> </a:t>
            </a:r>
            <a:r>
              <a:rPr lang="vi-VN" sz="1800" dirty="0" err="1"/>
              <a:t>luật</a:t>
            </a:r>
            <a:r>
              <a:rPr lang="vi-VN" sz="1800" dirty="0"/>
              <a:t>, </a:t>
            </a:r>
            <a:r>
              <a:rPr lang="vi-VN" sz="1800" dirty="0" err="1"/>
              <a:t>chính</a:t>
            </a:r>
            <a:r>
              <a:rPr lang="vi-VN" sz="1800" dirty="0"/>
              <a:t> </a:t>
            </a:r>
            <a:r>
              <a:rPr lang="vi-VN" sz="1800" dirty="0" err="1"/>
              <a:t>sách</a:t>
            </a:r>
            <a:r>
              <a:rPr lang="vi-VN" sz="1800" dirty="0"/>
              <a:t> </a:t>
            </a:r>
            <a:r>
              <a:rPr lang="vi-VN" sz="1800" dirty="0" err="1"/>
              <a:t>của</a:t>
            </a:r>
            <a:r>
              <a:rPr lang="vi-VN" sz="1800" dirty="0"/>
              <a:t> </a:t>
            </a:r>
            <a:r>
              <a:rPr lang="vi-VN" sz="1800" dirty="0" err="1"/>
              <a:t>nhà</a:t>
            </a:r>
            <a:r>
              <a:rPr lang="en-US" sz="1800" dirty="0"/>
              <a:t> </a:t>
            </a:r>
            <a:r>
              <a:rPr lang="vi-VN" sz="1800" dirty="0" err="1"/>
              <a:t>nước</a:t>
            </a:r>
            <a:r>
              <a:rPr lang="vi-VN" sz="1800" dirty="0"/>
              <a:t> bao </a:t>
            </a:r>
            <a:r>
              <a:rPr lang="vi-VN" sz="1800" dirty="0" err="1"/>
              <a:t>gồm</a:t>
            </a:r>
            <a:r>
              <a:rPr lang="vi-VN" sz="1800" dirty="0"/>
              <a:t> </a:t>
            </a:r>
            <a:r>
              <a:rPr lang="vi-VN" sz="1800" dirty="0" err="1"/>
              <a:t>các</a:t>
            </a:r>
            <a:r>
              <a:rPr lang="vi-VN" sz="1800" dirty="0"/>
              <a:t> quy </a:t>
            </a:r>
            <a:r>
              <a:rPr lang="vi-VN" sz="1800" dirty="0" err="1"/>
              <a:t>định</a:t>
            </a:r>
            <a:r>
              <a:rPr lang="vi-VN" sz="1800" dirty="0"/>
              <a:t> </a:t>
            </a:r>
            <a:r>
              <a:rPr lang="vi-VN" sz="1800" dirty="0" err="1"/>
              <a:t>về</a:t>
            </a:r>
            <a:r>
              <a:rPr lang="vi-VN" sz="1800" dirty="0"/>
              <a:t> </a:t>
            </a:r>
            <a:r>
              <a:rPr lang="vi-VN" sz="1800" dirty="0" err="1"/>
              <a:t>thuế</a:t>
            </a:r>
            <a:r>
              <a:rPr lang="vi-VN" sz="1800" dirty="0"/>
              <a:t> </a:t>
            </a:r>
            <a:r>
              <a:rPr lang="vi-VN" sz="1800" dirty="0" err="1"/>
              <a:t>nhập</a:t>
            </a:r>
            <a:r>
              <a:rPr lang="vi-VN" sz="1800" dirty="0"/>
              <a:t> </a:t>
            </a:r>
            <a:r>
              <a:rPr lang="vi-VN" sz="1800" dirty="0" err="1"/>
              <a:t>khẩu</a:t>
            </a:r>
            <a:r>
              <a:rPr lang="vi-VN" sz="1800" dirty="0"/>
              <a:t> </a:t>
            </a:r>
            <a:r>
              <a:rPr lang="vi-VN" sz="1800" dirty="0" err="1"/>
              <a:t>và</a:t>
            </a:r>
            <a:r>
              <a:rPr lang="vi-VN" sz="1800" dirty="0"/>
              <a:t> </a:t>
            </a:r>
            <a:r>
              <a:rPr lang="vi-VN" sz="1800" dirty="0" err="1"/>
              <a:t>hạn</a:t>
            </a:r>
            <a:r>
              <a:rPr lang="vi-VN" sz="1800" dirty="0"/>
              <a:t> </a:t>
            </a:r>
            <a:r>
              <a:rPr lang="vi-VN" sz="1800" dirty="0" err="1"/>
              <a:t>ngạnh</a:t>
            </a:r>
            <a:r>
              <a:rPr lang="vi-VN" sz="1800" dirty="0"/>
              <a:t> </a:t>
            </a:r>
            <a:r>
              <a:rPr lang="vi-VN" sz="1800" dirty="0" err="1"/>
              <a:t>nhập</a:t>
            </a:r>
            <a:r>
              <a:rPr lang="vi-VN" sz="1800" dirty="0"/>
              <a:t> </a:t>
            </a:r>
            <a:r>
              <a:rPr lang="vi-VN" sz="1800" dirty="0" err="1"/>
              <a:t>khẩu</a:t>
            </a:r>
            <a:r>
              <a:rPr lang="vi-VN" sz="1800" dirty="0"/>
              <a:t>;</a:t>
            </a:r>
            <a:r>
              <a:rPr lang="en-US" sz="1800" dirty="0"/>
              <a:t> </a:t>
            </a:r>
            <a:r>
              <a:rPr lang="vi-VN" sz="1800" dirty="0"/>
              <a:t>quy </a:t>
            </a:r>
            <a:r>
              <a:rPr lang="vi-VN" sz="1800" dirty="0" err="1"/>
              <a:t>chuẩn</a:t>
            </a:r>
            <a:r>
              <a:rPr lang="vi-VN" sz="1800" dirty="0"/>
              <a:t> </a:t>
            </a:r>
            <a:r>
              <a:rPr lang="vi-VN" sz="1800" dirty="0" err="1"/>
              <a:t>kỹ</a:t>
            </a:r>
            <a:r>
              <a:rPr lang="vi-VN" sz="1800" dirty="0"/>
              <a:t> </a:t>
            </a:r>
            <a:r>
              <a:rPr lang="vi-VN" sz="1800" dirty="0" err="1"/>
              <a:t>thuật</a:t>
            </a:r>
            <a:r>
              <a:rPr lang="vi-VN" sz="1800" dirty="0"/>
              <a:t>; </a:t>
            </a:r>
            <a:r>
              <a:rPr lang="vi-VN" sz="1800" dirty="0" err="1"/>
              <a:t>các</a:t>
            </a:r>
            <a:r>
              <a:rPr lang="vi-VN" sz="1800" dirty="0"/>
              <a:t> </a:t>
            </a:r>
            <a:r>
              <a:rPr lang="vi-VN" sz="1800" dirty="0" err="1"/>
              <a:t>điều</a:t>
            </a:r>
            <a:r>
              <a:rPr lang="vi-VN" sz="1800" dirty="0"/>
              <a:t> </a:t>
            </a:r>
            <a:r>
              <a:rPr lang="vi-VN" sz="1800" dirty="0" err="1"/>
              <a:t>kiện</a:t>
            </a:r>
            <a:r>
              <a:rPr lang="vi-VN" sz="1800" dirty="0"/>
              <a:t>, </a:t>
            </a:r>
            <a:r>
              <a:rPr lang="vi-VN" sz="1800" dirty="0" err="1"/>
              <a:t>thủ</a:t>
            </a:r>
            <a:r>
              <a:rPr lang="vi-VN" sz="1800" dirty="0"/>
              <a:t> </a:t>
            </a:r>
            <a:r>
              <a:rPr lang="vi-VN" sz="1800" dirty="0" err="1"/>
              <a:t>tục</a:t>
            </a:r>
            <a:r>
              <a:rPr lang="vi-VN" sz="1800" dirty="0"/>
              <a:t> </a:t>
            </a:r>
            <a:r>
              <a:rPr lang="vi-VN" sz="1800" dirty="0" err="1"/>
              <a:t>để</a:t>
            </a:r>
            <a:r>
              <a:rPr lang="vi-VN" sz="1800" dirty="0"/>
              <a:t> </a:t>
            </a:r>
            <a:r>
              <a:rPr lang="vi-VN" sz="1800" dirty="0" err="1"/>
              <a:t>sản</a:t>
            </a:r>
            <a:r>
              <a:rPr lang="vi-VN" sz="1800" dirty="0"/>
              <a:t> </a:t>
            </a:r>
            <a:r>
              <a:rPr lang="vi-VN" sz="1800" dirty="0" err="1"/>
              <a:t>xuất</a:t>
            </a:r>
            <a:r>
              <a:rPr lang="vi-VN" sz="1800" dirty="0"/>
              <a:t>, kinh doanh</a:t>
            </a:r>
            <a:r>
              <a:rPr lang="en-US" sz="1800" dirty="0"/>
              <a:t> </a:t>
            </a:r>
            <a:r>
              <a:rPr lang="vi-VN" sz="1800" dirty="0" err="1"/>
              <a:t>hàng</a:t>
            </a:r>
            <a:r>
              <a:rPr lang="en-US" sz="1800" dirty="0"/>
              <a:t> </a:t>
            </a:r>
            <a:r>
              <a:rPr lang="vi-VN" sz="1800" dirty="0" err="1"/>
              <a:t>hóa</a:t>
            </a:r>
            <a:r>
              <a:rPr lang="vi-VN" sz="1800" dirty="0"/>
              <a:t>, </a:t>
            </a:r>
            <a:r>
              <a:rPr lang="vi-VN" sz="1800" dirty="0" err="1"/>
              <a:t>dịch</a:t>
            </a:r>
            <a:r>
              <a:rPr lang="vi-VN" sz="1800" dirty="0"/>
              <a:t> </a:t>
            </a:r>
            <a:r>
              <a:rPr lang="vi-VN" sz="1800" dirty="0" err="1"/>
              <a:t>vụ</a:t>
            </a:r>
            <a:r>
              <a:rPr lang="vi-VN" sz="1800" dirty="0"/>
              <a:t>; quy </a:t>
            </a:r>
            <a:r>
              <a:rPr lang="vi-VN" sz="1800" dirty="0" err="1"/>
              <a:t>định</a:t>
            </a:r>
            <a:r>
              <a:rPr lang="vi-VN" sz="1800" dirty="0"/>
              <a:t> </a:t>
            </a:r>
            <a:r>
              <a:rPr lang="vi-VN" sz="1800" dirty="0" err="1"/>
              <a:t>về</a:t>
            </a:r>
            <a:r>
              <a:rPr lang="vi-VN" sz="1800" dirty="0"/>
              <a:t> </a:t>
            </a:r>
            <a:r>
              <a:rPr lang="vi-VN" sz="1800" dirty="0" err="1"/>
              <a:t>sử</a:t>
            </a:r>
            <a:r>
              <a:rPr lang="vi-VN" sz="1800" dirty="0"/>
              <a:t> </a:t>
            </a:r>
            <a:r>
              <a:rPr lang="vi-VN" sz="1800" dirty="0" err="1"/>
              <a:t>dụng</a:t>
            </a:r>
            <a:r>
              <a:rPr lang="vi-VN" sz="1800" dirty="0"/>
              <a:t> </a:t>
            </a:r>
            <a:r>
              <a:rPr lang="vi-VN" sz="1800" dirty="0" err="1"/>
              <a:t>hàng</a:t>
            </a:r>
            <a:r>
              <a:rPr lang="vi-VN" sz="1800" dirty="0"/>
              <a:t> </a:t>
            </a:r>
            <a:r>
              <a:rPr lang="vi-VN" sz="1800" dirty="0" err="1"/>
              <a:t>hóa</a:t>
            </a:r>
            <a:r>
              <a:rPr lang="vi-VN" sz="1800" dirty="0"/>
              <a:t>, </a:t>
            </a:r>
            <a:r>
              <a:rPr lang="vi-VN" sz="1800" dirty="0" err="1"/>
              <a:t>dịch</a:t>
            </a:r>
            <a:r>
              <a:rPr lang="vi-VN" sz="1800" dirty="0"/>
              <a:t> </a:t>
            </a:r>
            <a:r>
              <a:rPr lang="vi-VN" sz="1800" dirty="0" err="1"/>
              <a:t>vụ</a:t>
            </a:r>
            <a:r>
              <a:rPr lang="vi-VN" sz="1800" dirty="0"/>
              <a:t>; tiêu </a:t>
            </a:r>
            <a:r>
              <a:rPr lang="vi-VN" sz="1800" dirty="0" err="1"/>
              <a:t>chuẩn</a:t>
            </a:r>
            <a:r>
              <a:rPr lang="vi-VN" sz="1800" dirty="0"/>
              <a:t> </a:t>
            </a:r>
            <a:r>
              <a:rPr lang="vi-VN" sz="1800" dirty="0" err="1"/>
              <a:t>nghề</a:t>
            </a:r>
            <a:r>
              <a:rPr lang="en-US" sz="1800" dirty="0"/>
              <a:t> </a:t>
            </a:r>
            <a:r>
              <a:rPr lang="vi-VN" sz="1800" dirty="0" err="1"/>
              <a:t>nghiệp</a:t>
            </a:r>
            <a:r>
              <a:rPr lang="vi-VN" sz="1800" dirty="0"/>
              <a:t> </a:t>
            </a:r>
            <a:r>
              <a:rPr lang="vi-VN" sz="1800" dirty="0" err="1"/>
              <a:t>và</a:t>
            </a:r>
            <a:r>
              <a:rPr lang="vi-VN" sz="1800" dirty="0"/>
              <a:t> </a:t>
            </a:r>
            <a:r>
              <a:rPr lang="vi-VN" sz="1800" dirty="0" err="1"/>
              <a:t>các</a:t>
            </a:r>
            <a:r>
              <a:rPr lang="vi-VN" sz="1800" dirty="0"/>
              <a:t> </a:t>
            </a:r>
            <a:r>
              <a:rPr lang="vi-VN" sz="1800" dirty="0" err="1"/>
              <a:t>quyết</a:t>
            </a:r>
            <a:r>
              <a:rPr lang="vi-VN" sz="1800" dirty="0"/>
              <a:t> </a:t>
            </a:r>
            <a:r>
              <a:rPr lang="vi-VN" sz="1800" dirty="0" err="1"/>
              <a:t>định</a:t>
            </a:r>
            <a:r>
              <a:rPr lang="vi-VN" sz="1800" dirty="0"/>
              <a:t> </a:t>
            </a:r>
            <a:r>
              <a:rPr lang="vi-VN" sz="1800" dirty="0" err="1"/>
              <a:t>hành</a:t>
            </a:r>
            <a:r>
              <a:rPr lang="vi-VN" sz="1800" dirty="0"/>
              <a:t> </a:t>
            </a:r>
            <a:r>
              <a:rPr lang="vi-VN" sz="1800" dirty="0" err="1"/>
              <a:t>chính</a:t>
            </a:r>
            <a:r>
              <a:rPr lang="vi-VN" sz="1800" dirty="0"/>
              <a:t> </a:t>
            </a:r>
            <a:r>
              <a:rPr lang="vi-VN" sz="1800" dirty="0" err="1"/>
              <a:t>khác</a:t>
            </a:r>
            <a:r>
              <a:rPr lang="vi-VN" sz="1800" dirty="0"/>
              <a:t> </a:t>
            </a:r>
            <a:r>
              <a:rPr lang="vi-VN" sz="1800" dirty="0" err="1"/>
              <a:t>của</a:t>
            </a:r>
            <a:r>
              <a:rPr lang="vi-VN" sz="1800" dirty="0"/>
              <a:t> </a:t>
            </a:r>
            <a:r>
              <a:rPr lang="vi-VN" sz="1800" dirty="0" err="1"/>
              <a:t>các</a:t>
            </a:r>
            <a:r>
              <a:rPr lang="vi-VN" sz="1800" dirty="0"/>
              <a:t> cơ quan </a:t>
            </a:r>
            <a:r>
              <a:rPr lang="vi-VN" sz="1800" dirty="0" err="1"/>
              <a:t>quản</a:t>
            </a:r>
            <a:r>
              <a:rPr lang="vi-VN" sz="1800" dirty="0"/>
              <a:t> </a:t>
            </a:r>
            <a:r>
              <a:rPr lang="vi-VN" sz="1800" dirty="0" err="1"/>
              <a:t>lý</a:t>
            </a:r>
            <a:r>
              <a:rPr lang="vi-VN" sz="1800" dirty="0"/>
              <a:t> </a:t>
            </a:r>
            <a:r>
              <a:rPr lang="vi-VN" sz="1800" dirty="0" err="1"/>
              <a:t>nhà</a:t>
            </a:r>
            <a:r>
              <a:rPr lang="en-US" sz="1800" dirty="0"/>
              <a:t> </a:t>
            </a:r>
            <a:r>
              <a:rPr lang="vi-VN" sz="1800" dirty="0" err="1"/>
              <a:t>nước</a:t>
            </a:r>
            <a:r>
              <a:rPr lang="vi-VN" sz="1800" dirty="0"/>
              <a:t>.</a:t>
            </a:r>
            <a:endParaRPr lang="en-US" sz="1800" dirty="0"/>
          </a:p>
          <a:p>
            <a:pPr algn="just"/>
            <a:r>
              <a:rPr lang="en-US" sz="1800" b="1" dirty="0"/>
              <a:t>R</a:t>
            </a:r>
            <a:r>
              <a:rPr lang="vi-VN" sz="1800" b="1" dirty="0" err="1"/>
              <a:t>ào</a:t>
            </a:r>
            <a:r>
              <a:rPr lang="vi-VN" sz="1800" b="1" dirty="0"/>
              <a:t> </a:t>
            </a:r>
            <a:r>
              <a:rPr lang="vi-VN" sz="1800" b="1" dirty="0" err="1"/>
              <a:t>cản</a:t>
            </a:r>
            <a:r>
              <a:rPr lang="vi-VN" sz="1800" b="1" dirty="0"/>
              <a:t> </a:t>
            </a:r>
            <a:r>
              <a:rPr lang="vi-VN" sz="1800" b="1" dirty="0" err="1"/>
              <a:t>tài</a:t>
            </a:r>
            <a:r>
              <a:rPr lang="vi-VN" sz="1800" b="1" dirty="0"/>
              <a:t> </a:t>
            </a:r>
            <a:r>
              <a:rPr lang="vi-VN" sz="1800" b="1" dirty="0" err="1"/>
              <a:t>chính</a:t>
            </a:r>
            <a:r>
              <a:rPr lang="vi-VN" sz="1800" b="1" dirty="0"/>
              <a:t> </a:t>
            </a:r>
            <a:r>
              <a:rPr lang="vi-VN" sz="1800" dirty="0"/>
              <a:t>bao </a:t>
            </a:r>
            <a:r>
              <a:rPr lang="vi-VN" sz="1800" dirty="0" err="1"/>
              <a:t>gồm</a:t>
            </a:r>
            <a:r>
              <a:rPr lang="vi-VN" sz="1800" dirty="0"/>
              <a:t> chi </a:t>
            </a:r>
            <a:r>
              <a:rPr lang="vi-VN" sz="1800" dirty="0" err="1"/>
              <a:t>phí</a:t>
            </a:r>
            <a:r>
              <a:rPr lang="vi-VN" sz="1800" dirty="0"/>
              <a:t> </a:t>
            </a:r>
            <a:r>
              <a:rPr lang="vi-VN" sz="1800" dirty="0" err="1"/>
              <a:t>đầu</a:t>
            </a:r>
            <a:r>
              <a:rPr lang="vi-VN" sz="1800" dirty="0"/>
              <a:t> tư </a:t>
            </a:r>
            <a:r>
              <a:rPr lang="vi-VN" sz="1800" dirty="0" err="1"/>
              <a:t>sản</a:t>
            </a:r>
            <a:r>
              <a:rPr lang="vi-VN" sz="1800" dirty="0"/>
              <a:t> </a:t>
            </a:r>
            <a:r>
              <a:rPr lang="vi-VN" sz="1800" dirty="0" err="1"/>
              <a:t>xuất</a:t>
            </a:r>
            <a:r>
              <a:rPr lang="vi-VN" sz="1800" dirty="0"/>
              <a:t>, kinh doanh </a:t>
            </a:r>
            <a:r>
              <a:rPr lang="vi-VN" sz="1800" dirty="0" err="1"/>
              <a:t>hàng</a:t>
            </a:r>
            <a:r>
              <a:rPr lang="vi-VN" sz="1800" dirty="0"/>
              <a:t> </a:t>
            </a:r>
            <a:r>
              <a:rPr lang="vi-VN" sz="1800" dirty="0" err="1"/>
              <a:t>hóa</a:t>
            </a:r>
            <a:r>
              <a:rPr lang="vi-VN" sz="1800" dirty="0"/>
              <a:t>,</a:t>
            </a:r>
            <a:r>
              <a:rPr lang="en-US" sz="1800" dirty="0"/>
              <a:t> </a:t>
            </a:r>
            <a:r>
              <a:rPr lang="vi-VN" sz="1800" dirty="0" err="1"/>
              <a:t>dịch</a:t>
            </a:r>
            <a:r>
              <a:rPr lang="vi-VN" sz="1800" dirty="0"/>
              <a:t> </a:t>
            </a:r>
            <a:r>
              <a:rPr lang="vi-VN" sz="1800" dirty="0" err="1"/>
              <a:t>vụ</a:t>
            </a:r>
            <a:r>
              <a:rPr lang="vi-VN" sz="1800" dirty="0"/>
              <a:t>, </a:t>
            </a:r>
            <a:r>
              <a:rPr lang="vi-VN" sz="1800" dirty="0" err="1"/>
              <a:t>khả</a:t>
            </a:r>
            <a:r>
              <a:rPr lang="vi-VN" sz="1800" dirty="0"/>
              <a:t> năng </a:t>
            </a:r>
            <a:r>
              <a:rPr lang="vi-VN" sz="1800" dirty="0" err="1"/>
              <a:t>tiếp</a:t>
            </a:r>
            <a:r>
              <a:rPr lang="vi-VN" sz="1800" dirty="0"/>
              <a:t> </a:t>
            </a:r>
            <a:r>
              <a:rPr lang="vi-VN" sz="1800" dirty="0" err="1"/>
              <a:t>cận</a:t>
            </a:r>
            <a:r>
              <a:rPr lang="vi-VN" sz="1800" dirty="0"/>
              <a:t> </a:t>
            </a:r>
            <a:r>
              <a:rPr lang="vi-VN" sz="1800" dirty="0" err="1"/>
              <a:t>nguồn</a:t>
            </a:r>
            <a:r>
              <a:rPr lang="vi-VN" sz="1800" dirty="0"/>
              <a:t> </a:t>
            </a:r>
            <a:r>
              <a:rPr lang="vi-VN" sz="1800" dirty="0" err="1"/>
              <a:t>vốn</a:t>
            </a:r>
            <a:r>
              <a:rPr lang="vi-VN" sz="1800" dirty="0"/>
              <a:t>, </a:t>
            </a:r>
            <a:r>
              <a:rPr lang="vi-VN" sz="1800" dirty="0" err="1"/>
              <a:t>tín</a:t>
            </a:r>
            <a:r>
              <a:rPr lang="vi-VN" sz="1800" dirty="0"/>
              <a:t> </a:t>
            </a:r>
            <a:r>
              <a:rPr lang="vi-VN" sz="1800" dirty="0" err="1"/>
              <a:t>dụng</a:t>
            </a:r>
            <a:r>
              <a:rPr lang="vi-VN" sz="1800" dirty="0"/>
              <a:t> </a:t>
            </a:r>
            <a:r>
              <a:rPr lang="vi-VN" sz="1800" dirty="0" err="1"/>
              <a:t>và</a:t>
            </a:r>
            <a:r>
              <a:rPr lang="vi-VN" sz="1800" dirty="0"/>
              <a:t> </a:t>
            </a:r>
            <a:r>
              <a:rPr lang="vi-VN" sz="1800" dirty="0" err="1"/>
              <a:t>các</a:t>
            </a:r>
            <a:r>
              <a:rPr lang="vi-VN" sz="1800" dirty="0"/>
              <a:t> </a:t>
            </a:r>
            <a:r>
              <a:rPr lang="vi-VN" sz="1800" dirty="0" err="1"/>
              <a:t>nguồn</a:t>
            </a:r>
            <a:r>
              <a:rPr lang="vi-VN" sz="1800" dirty="0"/>
              <a:t> </a:t>
            </a:r>
            <a:r>
              <a:rPr lang="vi-VN" sz="1800" dirty="0" err="1"/>
              <a:t>tài</a:t>
            </a:r>
            <a:r>
              <a:rPr lang="vi-VN" sz="1800" dirty="0"/>
              <a:t> </a:t>
            </a:r>
            <a:r>
              <a:rPr lang="vi-VN" sz="1800" dirty="0" err="1"/>
              <a:t>chính</a:t>
            </a:r>
            <a:r>
              <a:rPr lang="en-US" sz="1800" dirty="0"/>
              <a:t> </a:t>
            </a:r>
            <a:r>
              <a:rPr lang="vi-VN" sz="1800" dirty="0" err="1"/>
              <a:t>khác</a:t>
            </a:r>
            <a:r>
              <a:rPr lang="vi-VN" sz="1800" dirty="0"/>
              <a:t> </a:t>
            </a:r>
            <a:r>
              <a:rPr lang="vi-VN" sz="1800" dirty="0" err="1"/>
              <a:t>của</a:t>
            </a:r>
            <a:r>
              <a:rPr lang="vi-VN" sz="1800" dirty="0"/>
              <a:t> doanh </a:t>
            </a:r>
            <a:r>
              <a:rPr lang="vi-VN" sz="1800" dirty="0" err="1"/>
              <a:t>nghiệp</a:t>
            </a:r>
            <a:r>
              <a:rPr lang="vi-VN" sz="1800" dirty="0"/>
              <a:t>.</a:t>
            </a:r>
            <a:endParaRPr lang="en-US" sz="1800" dirty="0"/>
          </a:p>
          <a:p>
            <a:pPr algn="just"/>
            <a:r>
              <a:rPr lang="vi-VN" sz="1800" b="1" dirty="0"/>
              <a:t>Chi </a:t>
            </a:r>
            <a:r>
              <a:rPr lang="vi-VN" sz="1800" b="1" dirty="0" err="1"/>
              <a:t>phí</a:t>
            </a:r>
            <a:r>
              <a:rPr lang="vi-VN" sz="1800" b="1" dirty="0"/>
              <a:t> ban </a:t>
            </a:r>
            <a:r>
              <a:rPr lang="vi-VN" sz="1800" b="1" dirty="0" err="1"/>
              <a:t>đầu</a:t>
            </a:r>
            <a:r>
              <a:rPr lang="vi-VN" sz="1800" b="1" dirty="0"/>
              <a:t> </a:t>
            </a:r>
            <a:r>
              <a:rPr lang="vi-VN" sz="1800" dirty="0"/>
              <a:t>khi gia </a:t>
            </a:r>
            <a:r>
              <a:rPr lang="vi-VN" sz="1800" dirty="0" err="1"/>
              <a:t>nhập</a:t>
            </a:r>
            <a:r>
              <a:rPr lang="vi-VN" sz="1800" dirty="0"/>
              <a:t> </a:t>
            </a:r>
            <a:r>
              <a:rPr lang="vi-VN" sz="1800" dirty="0" err="1"/>
              <a:t>thị</a:t>
            </a:r>
            <a:r>
              <a:rPr lang="vi-VN" sz="1800" dirty="0"/>
              <a:t> </a:t>
            </a:r>
            <a:r>
              <a:rPr lang="vi-VN" sz="1800" dirty="0" err="1"/>
              <a:t>trường</a:t>
            </a:r>
            <a:r>
              <a:rPr lang="vi-VN" sz="1800" dirty="0"/>
              <a:t> </a:t>
            </a:r>
            <a:r>
              <a:rPr lang="vi-VN" sz="1800" dirty="0" err="1"/>
              <a:t>mà</a:t>
            </a:r>
            <a:r>
              <a:rPr lang="vi-VN" sz="1800" dirty="0"/>
              <a:t> doanh </a:t>
            </a:r>
            <a:r>
              <a:rPr lang="vi-VN" sz="1800" dirty="0" err="1"/>
              <a:t>nghiệp</a:t>
            </a:r>
            <a:r>
              <a:rPr lang="vi-VN" sz="1800" dirty="0"/>
              <a:t> không </a:t>
            </a:r>
            <a:r>
              <a:rPr lang="vi-VN" sz="1800" dirty="0" err="1"/>
              <a:t>thể</a:t>
            </a:r>
            <a:r>
              <a:rPr lang="vi-VN" sz="1800" dirty="0"/>
              <a:t> thu</a:t>
            </a:r>
            <a:r>
              <a:rPr lang="en-US" sz="1800" dirty="0"/>
              <a:t> </a:t>
            </a:r>
            <a:r>
              <a:rPr lang="vi-VN" sz="1800" dirty="0" err="1"/>
              <a:t>hồi</a:t>
            </a:r>
            <a:r>
              <a:rPr lang="vi-VN" sz="1800" dirty="0"/>
              <a:t> khi </a:t>
            </a:r>
            <a:r>
              <a:rPr lang="vi-VN" sz="1800" dirty="0" err="1"/>
              <a:t>rút</a:t>
            </a:r>
            <a:r>
              <a:rPr lang="vi-VN" sz="1800" dirty="0"/>
              <a:t> </a:t>
            </a:r>
            <a:r>
              <a:rPr lang="vi-VN" sz="1800" dirty="0" err="1"/>
              <a:t>khỏi</a:t>
            </a:r>
            <a:r>
              <a:rPr lang="vi-VN" sz="1800" dirty="0"/>
              <a:t> </a:t>
            </a:r>
            <a:r>
              <a:rPr lang="vi-VN" sz="1800" dirty="0" err="1"/>
              <a:t>thị</a:t>
            </a:r>
            <a:r>
              <a:rPr lang="vi-VN" sz="1800" dirty="0"/>
              <a:t> </a:t>
            </a:r>
            <a:r>
              <a:rPr lang="vi-VN" sz="1800" dirty="0" err="1"/>
              <a:t>trường</a:t>
            </a:r>
            <a:r>
              <a:rPr lang="vi-VN" sz="1800" dirty="0"/>
              <a:t>.</a:t>
            </a:r>
            <a:endParaRPr lang="en-US" sz="1800" dirty="0"/>
          </a:p>
          <a:p>
            <a:pPr algn="just"/>
            <a:r>
              <a:rPr lang="vi-VN" sz="1800" b="1" dirty="0" err="1"/>
              <a:t>Rào</a:t>
            </a:r>
            <a:r>
              <a:rPr lang="vi-VN" sz="1800" b="1" dirty="0"/>
              <a:t> </a:t>
            </a:r>
            <a:r>
              <a:rPr lang="vi-VN" sz="1800" b="1" dirty="0" err="1"/>
              <a:t>cản</a:t>
            </a:r>
            <a:r>
              <a:rPr lang="vi-VN" sz="1800" b="1" dirty="0"/>
              <a:t> </a:t>
            </a:r>
            <a:r>
              <a:rPr lang="vi-VN" sz="1800" b="1" dirty="0" err="1"/>
              <a:t>đối</a:t>
            </a:r>
            <a:r>
              <a:rPr lang="vi-VN" sz="1800" b="1" dirty="0"/>
              <a:t> </a:t>
            </a:r>
            <a:r>
              <a:rPr lang="vi-VN" sz="1800" b="1" dirty="0" err="1"/>
              <a:t>với</a:t>
            </a:r>
            <a:r>
              <a:rPr lang="vi-VN" sz="1800" b="1" dirty="0"/>
              <a:t> </a:t>
            </a:r>
            <a:r>
              <a:rPr lang="vi-VN" sz="1800" b="1" dirty="0" err="1"/>
              <a:t>việc</a:t>
            </a:r>
            <a:r>
              <a:rPr lang="vi-VN" sz="1800" b="1" dirty="0"/>
              <a:t> </a:t>
            </a:r>
            <a:r>
              <a:rPr lang="vi-VN" sz="1800" b="1" dirty="0" err="1"/>
              <a:t>tiếp</a:t>
            </a:r>
            <a:r>
              <a:rPr lang="vi-VN" sz="1800" b="1" dirty="0"/>
              <a:t> </a:t>
            </a:r>
            <a:r>
              <a:rPr lang="vi-VN" sz="1800" b="1" dirty="0" err="1"/>
              <a:t>cận</a:t>
            </a:r>
            <a:r>
              <a:rPr lang="vi-VN" sz="1800" dirty="0"/>
              <a:t>, </a:t>
            </a:r>
            <a:r>
              <a:rPr lang="vi-VN" sz="1800" dirty="0" err="1"/>
              <a:t>nắm</a:t>
            </a:r>
            <a:r>
              <a:rPr lang="vi-VN" sz="1800" dirty="0"/>
              <a:t> </a:t>
            </a:r>
            <a:r>
              <a:rPr lang="vi-VN" sz="1800" dirty="0" err="1"/>
              <a:t>giữ</a:t>
            </a:r>
            <a:r>
              <a:rPr lang="vi-VN" sz="1800" dirty="0"/>
              <a:t> </a:t>
            </a:r>
            <a:r>
              <a:rPr lang="vi-VN" sz="1800" dirty="0" err="1"/>
              <a:t>nguồn</a:t>
            </a:r>
            <a:r>
              <a:rPr lang="vi-VN" sz="1800" dirty="0"/>
              <a:t> cung, cơ </a:t>
            </a:r>
            <a:r>
              <a:rPr lang="vi-VN" sz="1800" dirty="0" err="1"/>
              <a:t>sở</a:t>
            </a:r>
            <a:r>
              <a:rPr lang="vi-VN" sz="1800" dirty="0"/>
              <a:t> </a:t>
            </a:r>
            <a:r>
              <a:rPr lang="vi-VN" sz="1800" dirty="0" err="1"/>
              <a:t>hạ</a:t>
            </a:r>
            <a:r>
              <a:rPr lang="vi-VN" sz="1800" dirty="0"/>
              <a:t> </a:t>
            </a:r>
            <a:r>
              <a:rPr lang="vi-VN" sz="1800" dirty="0" err="1"/>
              <a:t>tầng</a:t>
            </a:r>
            <a:r>
              <a:rPr lang="vi-VN" sz="1800" dirty="0"/>
              <a:t> </a:t>
            </a:r>
            <a:r>
              <a:rPr lang="vi-VN" sz="1800" dirty="0" err="1"/>
              <a:t>thiết</a:t>
            </a:r>
            <a:r>
              <a:rPr lang="en-US" sz="1800" dirty="0"/>
              <a:t> </a:t>
            </a:r>
            <a:r>
              <a:rPr lang="vi-VN" sz="1800" dirty="0" err="1"/>
              <a:t>yếu</a:t>
            </a:r>
            <a:r>
              <a:rPr lang="vi-VN" sz="1800" dirty="0"/>
              <a:t> </a:t>
            </a:r>
            <a:r>
              <a:rPr lang="vi-VN" sz="1800" dirty="0" err="1"/>
              <a:t>để</a:t>
            </a:r>
            <a:r>
              <a:rPr lang="vi-VN" sz="1800" dirty="0"/>
              <a:t> </a:t>
            </a:r>
            <a:r>
              <a:rPr lang="vi-VN" sz="1800" dirty="0" err="1"/>
              <a:t>sản</a:t>
            </a:r>
            <a:r>
              <a:rPr lang="vi-VN" sz="1800" dirty="0"/>
              <a:t> </a:t>
            </a:r>
            <a:r>
              <a:rPr lang="vi-VN" sz="1800" dirty="0" err="1"/>
              <a:t>xuất</a:t>
            </a:r>
            <a:r>
              <a:rPr lang="vi-VN" sz="1800" dirty="0"/>
              <a:t>, kinh doanh; </a:t>
            </a:r>
            <a:r>
              <a:rPr lang="vi-VN" sz="1800" dirty="0" err="1"/>
              <a:t>mạng</a:t>
            </a:r>
            <a:r>
              <a:rPr lang="vi-VN" sz="1800" dirty="0"/>
              <a:t> </a:t>
            </a:r>
            <a:r>
              <a:rPr lang="vi-VN" sz="1800" dirty="0" err="1"/>
              <a:t>lưới</a:t>
            </a:r>
            <a:r>
              <a:rPr lang="vi-VN" sz="1800" dirty="0"/>
              <a:t> phân </a:t>
            </a:r>
            <a:r>
              <a:rPr lang="vi-VN" sz="1800" dirty="0" err="1"/>
              <a:t>phối</a:t>
            </a:r>
            <a:r>
              <a:rPr lang="vi-VN" sz="1800" dirty="0"/>
              <a:t>, tiêu </a:t>
            </a:r>
            <a:r>
              <a:rPr lang="vi-VN" sz="1800" dirty="0" err="1"/>
              <a:t>thụ</a:t>
            </a:r>
            <a:r>
              <a:rPr lang="vi-VN" sz="1800" dirty="0"/>
              <a:t> </a:t>
            </a:r>
            <a:r>
              <a:rPr lang="vi-VN" sz="1800" dirty="0" err="1"/>
              <a:t>hàng</a:t>
            </a:r>
            <a:r>
              <a:rPr lang="vi-VN" sz="1800" dirty="0"/>
              <a:t> </a:t>
            </a:r>
            <a:r>
              <a:rPr lang="vi-VN" sz="1800" dirty="0" err="1"/>
              <a:t>hóa</a:t>
            </a:r>
            <a:r>
              <a:rPr lang="vi-VN" sz="1800" dirty="0"/>
              <a:t>, </a:t>
            </a:r>
            <a:r>
              <a:rPr lang="vi-VN" sz="1800" dirty="0" err="1"/>
              <a:t>dịch</a:t>
            </a:r>
            <a:r>
              <a:rPr lang="en-US" sz="1800" dirty="0"/>
              <a:t> </a:t>
            </a:r>
            <a:r>
              <a:rPr lang="vi-VN" sz="1800" dirty="0" err="1"/>
              <a:t>vụ</a:t>
            </a:r>
            <a:r>
              <a:rPr lang="vi-VN" sz="1800" dirty="0"/>
              <a:t> trên </a:t>
            </a:r>
            <a:r>
              <a:rPr lang="vi-VN" sz="1800" dirty="0" err="1"/>
              <a:t>thị</a:t>
            </a:r>
            <a:r>
              <a:rPr lang="vi-VN" sz="1800" dirty="0"/>
              <a:t> </a:t>
            </a:r>
            <a:r>
              <a:rPr lang="vi-VN" sz="1800" dirty="0" err="1"/>
              <a:t>trường</a:t>
            </a:r>
            <a:r>
              <a:rPr lang="vi-VN" sz="1800" dirty="0"/>
              <a:t>.</a:t>
            </a:r>
            <a:endParaRPr lang="en-US" sz="1800" dirty="0"/>
          </a:p>
          <a:p>
            <a:pPr algn="just"/>
            <a:r>
              <a:rPr lang="vi-VN" sz="1800" dirty="0" err="1"/>
              <a:t>Tập</a:t>
            </a:r>
            <a:r>
              <a:rPr lang="vi-VN" sz="1800" dirty="0"/>
              <a:t> </a:t>
            </a:r>
            <a:r>
              <a:rPr lang="vi-VN" sz="1800" dirty="0" err="1"/>
              <a:t>quán</a:t>
            </a:r>
            <a:r>
              <a:rPr lang="vi-VN" sz="1800" dirty="0"/>
              <a:t> tiêu </a:t>
            </a:r>
            <a:r>
              <a:rPr lang="vi-VN" sz="1800" dirty="0" err="1"/>
              <a:t>dùng</a:t>
            </a:r>
            <a:r>
              <a:rPr lang="vi-VN" sz="1800" dirty="0"/>
              <a:t>.</a:t>
            </a:r>
            <a:endParaRPr lang="en-US" sz="1800" dirty="0"/>
          </a:p>
          <a:p>
            <a:pPr algn="just"/>
            <a:r>
              <a:rPr lang="vi-VN" sz="1800" dirty="0"/>
              <a:t>Thông </a:t>
            </a:r>
            <a:r>
              <a:rPr lang="vi-VN" sz="1800" dirty="0" err="1"/>
              <a:t>lệ</a:t>
            </a:r>
            <a:r>
              <a:rPr lang="vi-VN" sz="1800" dirty="0"/>
              <a:t>, </a:t>
            </a:r>
            <a:r>
              <a:rPr lang="vi-VN" sz="1800" dirty="0" err="1"/>
              <a:t>tập</a:t>
            </a:r>
            <a:r>
              <a:rPr lang="vi-VN" sz="1800" dirty="0"/>
              <a:t> </a:t>
            </a:r>
            <a:r>
              <a:rPr lang="vi-VN" sz="1800" dirty="0" err="1"/>
              <a:t>quán</a:t>
            </a:r>
            <a:r>
              <a:rPr lang="vi-VN" sz="1800" dirty="0"/>
              <a:t> kinh doanh.</a:t>
            </a:r>
            <a:endParaRPr lang="en-US" sz="1800" dirty="0"/>
          </a:p>
          <a:p>
            <a:pPr algn="just"/>
            <a:r>
              <a:rPr lang="vi-VN" sz="1800" dirty="0" err="1"/>
              <a:t>Rào</a:t>
            </a:r>
            <a:r>
              <a:rPr lang="vi-VN" sz="1800" dirty="0"/>
              <a:t> </a:t>
            </a:r>
            <a:r>
              <a:rPr lang="vi-VN" sz="1800" dirty="0" err="1"/>
              <a:t>cản</a:t>
            </a:r>
            <a:r>
              <a:rPr lang="vi-VN" sz="1800" dirty="0"/>
              <a:t> </a:t>
            </a:r>
            <a:r>
              <a:rPr lang="vi-VN" sz="1800" b="1" dirty="0" err="1"/>
              <a:t>quyền</a:t>
            </a:r>
            <a:r>
              <a:rPr lang="vi-VN" sz="1800" b="1" dirty="0"/>
              <a:t> </a:t>
            </a:r>
            <a:r>
              <a:rPr lang="vi-VN" sz="1800" b="1" dirty="0" err="1"/>
              <a:t>của</a:t>
            </a:r>
            <a:r>
              <a:rPr lang="vi-VN" sz="1800" b="1" dirty="0"/>
              <a:t> </a:t>
            </a:r>
            <a:r>
              <a:rPr lang="vi-VN" sz="1800" b="1" dirty="0" err="1"/>
              <a:t>tổ</a:t>
            </a:r>
            <a:r>
              <a:rPr lang="vi-VN" sz="1800" b="1" dirty="0"/>
              <a:t> </a:t>
            </a:r>
            <a:r>
              <a:rPr lang="vi-VN" sz="1800" b="1" dirty="0" err="1"/>
              <a:t>chức</a:t>
            </a:r>
            <a:r>
              <a:rPr lang="vi-VN" sz="1800" b="1" dirty="0"/>
              <a:t>, </a:t>
            </a:r>
            <a:r>
              <a:rPr lang="vi-VN" sz="1800" b="1" dirty="0" err="1"/>
              <a:t>cá</a:t>
            </a:r>
            <a:r>
              <a:rPr lang="vi-VN" sz="1800" b="1" dirty="0"/>
              <a:t> nhân </a:t>
            </a:r>
            <a:r>
              <a:rPr lang="vi-VN" sz="1800" b="1" dirty="0" err="1"/>
              <a:t>đối</a:t>
            </a:r>
            <a:r>
              <a:rPr lang="vi-VN" sz="1800" b="1" dirty="0"/>
              <a:t> </a:t>
            </a:r>
            <a:r>
              <a:rPr lang="vi-VN" sz="1800" b="1" dirty="0" err="1"/>
              <a:t>với</a:t>
            </a:r>
            <a:r>
              <a:rPr lang="vi-VN" sz="1800" b="1" dirty="0"/>
              <a:t> </a:t>
            </a:r>
            <a:r>
              <a:rPr lang="vi-VN" sz="1800" b="1" dirty="0" err="1"/>
              <a:t>tr</a:t>
            </a:r>
            <a:r>
              <a:rPr lang="en-US" sz="1800" b="1" dirty="0"/>
              <a:t>í </a:t>
            </a:r>
            <a:r>
              <a:rPr lang="vi-VN" sz="1800" b="1" dirty="0" err="1"/>
              <a:t>tuệ</a:t>
            </a:r>
            <a:endParaRPr lang="en-US" sz="1800" b="1" dirty="0"/>
          </a:p>
          <a:p>
            <a:pPr marL="0" indent="0" algn="just">
              <a:buNone/>
            </a:pPr>
            <a:br>
              <a:rPr lang="vi-VN" sz="1800" dirty="0"/>
            </a:br>
            <a:endParaRPr lang="en-US" sz="1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60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B521A-2AE5-4501-ADCC-1AC3D2BB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Thị phần và thị phần kết hợp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EFCC4E9-03B9-471D-9C4B-7E8DFE260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3127573"/>
            <a:ext cx="5455917" cy="329688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33F00BC-79A5-43D3-AE06-F757F996F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3075847"/>
            <a:ext cx="5455917" cy="3212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7C1F92-6D67-4073-864D-B16328552733}"/>
              </a:ext>
            </a:extLst>
          </p:cNvPr>
          <p:cNvSpPr txBox="1"/>
          <p:nvPr/>
        </p:nvSpPr>
        <p:spPr>
          <a:xfrm>
            <a:off x="331566" y="2592391"/>
            <a:ext cx="5455917" cy="25961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</a:rPr>
              <a:t>LUẬT CẠNH TRANH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8A41C-B9D3-479F-AED0-869C42E45E48}"/>
              </a:ext>
            </a:extLst>
          </p:cNvPr>
          <p:cNvSpPr txBox="1"/>
          <p:nvPr/>
        </p:nvSpPr>
        <p:spPr>
          <a:xfrm>
            <a:off x="6379758" y="2609180"/>
            <a:ext cx="5455917" cy="24282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</a:rPr>
              <a:t>NGHỊ ĐỊNH 35/2020/NĐ/CP</a:t>
            </a:r>
          </a:p>
        </p:txBody>
      </p:sp>
    </p:spTree>
    <p:extLst>
      <p:ext uri="{BB962C8B-B14F-4D97-AF65-F5344CB8AC3E}">
        <p14:creationId xmlns:p14="http://schemas.microsoft.com/office/powerpoint/2010/main" val="4215248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6AB99B-88F1-46B9-BE97-0D0DE44CF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Yếu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tố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định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</a:t>
            </a:r>
            <a:r>
              <a:rPr lang="vi-VN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ư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ợng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3B93C9-D165-4BB5-B984-BED959DAF5AE}"/>
              </a:ext>
            </a:extLst>
          </p:cNvPr>
          <p:cNvSpPr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tabLst>
                <a:tab pos="609600" algn="l"/>
              </a:tabLst>
            </a:pPr>
            <a:r>
              <a:rPr lang="en-US" sz="1900" dirty="0">
                <a:solidFill>
                  <a:srgbClr val="000000"/>
                </a:solidFill>
              </a:rPr>
              <a:t>1. </a:t>
            </a:r>
            <a:r>
              <a:rPr lang="en-US" sz="1900" b="1" dirty="0" err="1">
                <a:solidFill>
                  <a:srgbClr val="000000"/>
                </a:solidFill>
              </a:rPr>
              <a:t>Thị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phần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kết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hợp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của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các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doanh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nghiệp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tham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gia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tập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trung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kinh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tế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trên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thị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trường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liên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quan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trước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và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sau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tập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trung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kinh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tế</a:t>
            </a:r>
            <a:r>
              <a:rPr lang="en-US" sz="19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609600" algn="l"/>
              </a:tabLst>
            </a:pPr>
            <a:r>
              <a:rPr lang="en-US" sz="1900" dirty="0">
                <a:solidFill>
                  <a:srgbClr val="000000"/>
                </a:solidFill>
              </a:rPr>
              <a:t>2</a:t>
            </a:r>
            <a:r>
              <a:rPr lang="en-US" sz="1900" b="1" dirty="0">
                <a:solidFill>
                  <a:srgbClr val="000000"/>
                </a:solidFill>
              </a:rPr>
              <a:t>. </a:t>
            </a:r>
            <a:r>
              <a:rPr lang="en-US" sz="1900" b="1" dirty="0" err="1">
                <a:solidFill>
                  <a:srgbClr val="000000"/>
                </a:solidFill>
              </a:rPr>
              <a:t>Mức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độ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tập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trung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trên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thị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trường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liên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quan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trước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và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sau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khi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tập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trung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được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đánh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giá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để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xác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định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nguy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cơ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tạo</a:t>
            </a:r>
            <a:r>
              <a:rPr lang="en-US" sz="1900" dirty="0">
                <a:solidFill>
                  <a:srgbClr val="000000"/>
                </a:solidFill>
              </a:rPr>
              <a:t> ra </a:t>
            </a:r>
            <a:r>
              <a:rPr lang="en-US" sz="1900" dirty="0" err="1">
                <a:solidFill>
                  <a:srgbClr val="000000"/>
                </a:solidFill>
              </a:rPr>
              <a:t>hoặc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củng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cố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sức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mạnh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thị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trường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của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doanh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nghiệp</a:t>
            </a:r>
            <a:r>
              <a:rPr lang="en-US" sz="1900" dirty="0">
                <a:solidFill>
                  <a:srgbClr val="000000"/>
                </a:solidFill>
              </a:rPr>
              <a:t>, </a:t>
            </a:r>
            <a:r>
              <a:rPr lang="en-US" sz="1900" dirty="0" err="1">
                <a:solidFill>
                  <a:srgbClr val="000000"/>
                </a:solidFill>
              </a:rPr>
              <a:t>khả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năng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gia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tăng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phối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hợp</a:t>
            </a:r>
            <a:r>
              <a:rPr lang="en-US" sz="1900" dirty="0">
                <a:solidFill>
                  <a:srgbClr val="000000"/>
                </a:solidFill>
              </a:rPr>
              <a:t>, </a:t>
            </a:r>
            <a:r>
              <a:rPr lang="en-US" sz="1900" dirty="0" err="1">
                <a:solidFill>
                  <a:srgbClr val="000000"/>
                </a:solidFill>
              </a:rPr>
              <a:t>thông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đồng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giữa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các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doanh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nghiệp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trên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thị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trường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liên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quan</a:t>
            </a:r>
            <a:r>
              <a:rPr lang="en-US" sz="19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rgbClr val="000000"/>
                </a:solidFill>
              </a:rPr>
              <a:t>3. </a:t>
            </a:r>
            <a:r>
              <a:rPr lang="en-US" sz="1900" b="1" dirty="0" err="1">
                <a:solidFill>
                  <a:srgbClr val="000000"/>
                </a:solidFill>
              </a:rPr>
              <a:t>Mối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quan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hệ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của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các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doanh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nghiệp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tham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gia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tập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trung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kinh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tế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trong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chuỗi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sản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xuất</a:t>
            </a:r>
            <a:r>
              <a:rPr lang="en-US" sz="1900" dirty="0">
                <a:solidFill>
                  <a:srgbClr val="000000"/>
                </a:solidFill>
              </a:rPr>
              <a:t>, </a:t>
            </a:r>
            <a:r>
              <a:rPr lang="en-US" sz="1900" dirty="0" err="1">
                <a:solidFill>
                  <a:srgbClr val="000000"/>
                </a:solidFill>
              </a:rPr>
              <a:t>phân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phối</a:t>
            </a:r>
            <a:r>
              <a:rPr lang="en-US" sz="1900" dirty="0">
                <a:solidFill>
                  <a:srgbClr val="000000"/>
                </a:solidFill>
              </a:rPr>
              <a:t>, </a:t>
            </a:r>
            <a:r>
              <a:rPr lang="en-US" sz="1900" dirty="0" err="1">
                <a:solidFill>
                  <a:srgbClr val="000000"/>
                </a:solidFill>
              </a:rPr>
              <a:t>cung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ứng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đối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với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một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loại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hàng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hóa</a:t>
            </a:r>
            <a:r>
              <a:rPr lang="en-US" sz="1900" dirty="0">
                <a:solidFill>
                  <a:srgbClr val="000000"/>
                </a:solidFill>
              </a:rPr>
              <a:t>, </a:t>
            </a:r>
            <a:r>
              <a:rPr lang="en-US" sz="1900" dirty="0" err="1">
                <a:solidFill>
                  <a:srgbClr val="000000"/>
                </a:solidFill>
              </a:rPr>
              <a:t>dịch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vụ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nhất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định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hoặc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ngành</a:t>
            </a:r>
            <a:r>
              <a:rPr lang="en-US" sz="1900" dirty="0">
                <a:solidFill>
                  <a:srgbClr val="000000"/>
                </a:solidFill>
              </a:rPr>
              <a:t>, </a:t>
            </a:r>
            <a:r>
              <a:rPr lang="en-US" sz="1900" dirty="0" err="1">
                <a:solidFill>
                  <a:srgbClr val="000000"/>
                </a:solidFill>
              </a:rPr>
              <a:t>nghề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kinh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doanh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của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các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doanh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nghiệp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tham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gia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tập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trung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kinh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tế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là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đầu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vào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của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nhau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hoặc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bổ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trợ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cho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nhau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được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đánh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giá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để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xác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định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khả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năng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các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bên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sau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tập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trung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kinh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tế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tạo</a:t>
            </a:r>
            <a:r>
              <a:rPr lang="en-US" sz="1900" dirty="0">
                <a:solidFill>
                  <a:srgbClr val="000000"/>
                </a:solidFill>
              </a:rPr>
              <a:t> ra </a:t>
            </a:r>
            <a:r>
              <a:rPr lang="en-US" sz="1900" dirty="0" err="1">
                <a:solidFill>
                  <a:srgbClr val="000000"/>
                </a:solidFill>
              </a:rPr>
              <a:t>ưu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thế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cạnh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tranh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vượt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trội</a:t>
            </a:r>
            <a:r>
              <a:rPr lang="en-US" sz="1900" dirty="0">
                <a:solidFill>
                  <a:srgbClr val="000000"/>
                </a:solidFill>
              </a:rPr>
              <a:t> so </a:t>
            </a:r>
            <a:r>
              <a:rPr lang="en-US" sz="1900" dirty="0" err="1">
                <a:solidFill>
                  <a:srgbClr val="000000"/>
                </a:solidFill>
              </a:rPr>
              <a:t>với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các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doanh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nghiệp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đối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thủ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cạnh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tranh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khác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nhằm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ngăn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cản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hoặc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loại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bỏ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cạnh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tranh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gia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nhập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thị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trường</a:t>
            </a:r>
            <a:r>
              <a:rPr lang="en-US" sz="1900" dirty="0">
                <a:solidFill>
                  <a:srgbClr val="000000"/>
                </a:solidFill>
              </a:rPr>
              <a:t>.</a:t>
            </a:r>
            <a:endParaRPr lang="en-US" sz="19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6906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0B3FB-F1CA-463D-8DC7-1894E599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Yếu tố định tính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D1BD771-D3FC-4650-99B6-D1A96142D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28" y="2596836"/>
            <a:ext cx="5653471" cy="253787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07E9BDB-B416-4F62-9AAD-C9AB2CA6B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714" y="3624068"/>
            <a:ext cx="5612105" cy="1711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C6D929-8EBE-435F-B9B8-2838A40B8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758" y="2703411"/>
            <a:ext cx="5740274" cy="84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41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6D8E1-936C-4130-A7E9-C81595146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9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09A6C-CE6D-4A18-98CF-1A0B2A094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kern="1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TRÌNH TỰ, THỦ TỤC THÔNG BÁO TẬP TRUNG KINH TẾ VÀ THẨM ĐỊNH VIỆC TẬP TRUNG KINH TẾ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3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B1D9F89-4A24-4D7E-B6B5-42C10B7CD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06" y="643467"/>
            <a:ext cx="8878187" cy="5571065"/>
          </a:xfrm>
          <a:prstGeom prst="rect">
            <a:avLst/>
          </a:prstGeom>
          <a:ln>
            <a:noFill/>
          </a:ln>
        </p:spPr>
      </p:pic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F0D0A-EC58-4AF2-9735-6FECD11457D5}"/>
              </a:ext>
            </a:extLst>
          </p:cNvPr>
          <p:cNvSpPr txBox="1"/>
          <p:nvPr/>
        </p:nvSpPr>
        <p:spPr>
          <a:xfrm>
            <a:off x="1777416" y="120247"/>
            <a:ext cx="801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NGƯỠNG THÔNG BÁO TẬP TRUNG KINH TẾ </a:t>
            </a:r>
          </a:p>
        </p:txBody>
      </p:sp>
    </p:spTree>
    <p:extLst>
      <p:ext uri="{BB962C8B-B14F-4D97-AF65-F5344CB8AC3E}">
        <p14:creationId xmlns:p14="http://schemas.microsoft.com/office/powerpoint/2010/main" val="144056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8BB1A-EAD1-491E-ABEF-65108FCA2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Thẩm định sơ bộ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oat is docked next to a body of water&#10;&#10;Description automatically generated">
            <a:extLst>
              <a:ext uri="{FF2B5EF4-FFF2-40B4-BE49-F238E27FC236}">
                <a16:creationId xmlns:a16="http://schemas.microsoft.com/office/drawing/2014/main" id="{FB257A65-0933-4B59-8DA3-A6E1A62F1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0" y="2426818"/>
            <a:ext cx="5337051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73EB42C-572D-4BD4-BE21-0AB323083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596836"/>
            <a:ext cx="5457887" cy="382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9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67183BF-935D-4D8F-BC50-6A9422D7B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008" y="643467"/>
            <a:ext cx="7553984" cy="5571065"/>
          </a:xfrm>
          <a:prstGeom prst="rect">
            <a:avLst/>
          </a:prstGeom>
          <a:ln>
            <a:noFill/>
          </a:ln>
        </p:spPr>
      </p:pic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62CD75-5762-47BF-9C96-B0C0A4C32DCE}"/>
              </a:ext>
            </a:extLst>
          </p:cNvPr>
          <p:cNvSpPr txBox="1"/>
          <p:nvPr/>
        </p:nvSpPr>
        <p:spPr>
          <a:xfrm>
            <a:off x="2319008" y="142612"/>
            <a:ext cx="5748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TRÌNH THẨM ĐỊNH S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BỘ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EF093F-C4B8-439D-9D60-43477C37A33B}"/>
              </a:ext>
            </a:extLst>
          </p:cNvPr>
          <p:cNvSpPr txBox="1"/>
          <p:nvPr/>
        </p:nvSpPr>
        <p:spPr>
          <a:xfrm>
            <a:off x="76416" y="5379241"/>
            <a:ext cx="2644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TTKT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875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A9BD901-5FDE-4FE5-8B78-90DBED690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536" y="82006"/>
            <a:ext cx="9784928" cy="6693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D5C840-24A2-4522-BB97-69A7141DB6EA}"/>
              </a:ext>
            </a:extLst>
          </p:cNvPr>
          <p:cNvSpPr txBox="1"/>
          <p:nvPr/>
        </p:nvSpPr>
        <p:spPr>
          <a:xfrm>
            <a:off x="2428650" y="404856"/>
            <a:ext cx="4876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THẨM ĐỊNH CHÍNH THỨC </a:t>
            </a:r>
          </a:p>
        </p:txBody>
      </p:sp>
    </p:spTree>
    <p:extLst>
      <p:ext uri="{BB962C8B-B14F-4D97-AF65-F5344CB8AC3E}">
        <p14:creationId xmlns:p14="http://schemas.microsoft.com/office/powerpoint/2010/main" val="286885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4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Freeform: Shape 4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5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5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5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0" name="Isosceles Triangle 5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D64FB8E-C040-40A1-93A0-FE50AF274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883" y="643467"/>
            <a:ext cx="8035712" cy="5604909"/>
          </a:xfrm>
          <a:prstGeom prst="rect">
            <a:avLst/>
          </a:prstGeom>
          <a:ln>
            <a:noFill/>
          </a:ln>
        </p:spPr>
      </p:pic>
      <p:sp>
        <p:nvSpPr>
          <p:cNvPr id="71" name="Isosceles Triangle 5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BB0B7E-0571-4FC9-9A78-BD81E4B3ECB9}"/>
              </a:ext>
            </a:extLst>
          </p:cNvPr>
          <p:cNvSpPr txBox="1"/>
          <p:nvPr/>
        </p:nvSpPr>
        <p:spPr>
          <a:xfrm>
            <a:off x="2319008" y="142612"/>
            <a:ext cx="6998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TRÌNH THẨM ĐỊNH CHÍNH THỨC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BCE37-12DE-44B7-A911-D785A6FCB5CA}"/>
              </a:ext>
            </a:extLst>
          </p:cNvPr>
          <p:cNvSpPr txBox="1"/>
          <p:nvPr/>
        </p:nvSpPr>
        <p:spPr>
          <a:xfrm>
            <a:off x="3118476" y="5460747"/>
            <a:ext cx="1264023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03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BBB33-BAC4-4E5B-B75E-7BC03DFDC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kern="1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XÂY DỰNG HỒ SƠ THÔNG BÁO TẬP TRUNG KINH TẾ THEO QUY ĐỊNH TẠI ĐIỀU 34 LUẬT CẠNH TRANH 2018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41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1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3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1DA1EA-B486-4C6A-A224-080E1A444D12}"/>
              </a:ext>
            </a:extLst>
          </p:cNvPr>
          <p:cNvSpPr/>
          <p:nvPr/>
        </p:nvSpPr>
        <p:spPr>
          <a:xfrm>
            <a:off x="880093" y="752297"/>
            <a:ext cx="6006192" cy="5853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TB-TKT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35/2020/NĐ-CP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TTKT </a:t>
            </a:r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7BBB1-43E4-46A8-8EB9-307AE514E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97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2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1821</Words>
  <Application>Microsoft Office PowerPoint</Application>
  <PresentationFormat>Widescreen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I. TRÌNH TỰ, THỦ TỤC THÔNG BÁO TẬP TRUNG KINH TẾ VÀ THẨM ĐỊNH VIỆC TẬP TRUNG KINH TẾ</vt:lpstr>
      <vt:lpstr>PowerPoint Presentation</vt:lpstr>
      <vt:lpstr>Thẩm định sơ bộ </vt:lpstr>
      <vt:lpstr>PowerPoint Presentation</vt:lpstr>
      <vt:lpstr>PowerPoint Presentation</vt:lpstr>
      <vt:lpstr>PowerPoint Presentation</vt:lpstr>
      <vt:lpstr>II. XÂY DỰNG HỒ SƠ THÔNG BÁO TẬP TRUNG KINH TẾ THEO QUY ĐỊNH TẠI ĐIỀU 34 LUẬT CẠNH TRANH 2018</vt:lpstr>
      <vt:lpstr>PowerPoint Presentation</vt:lpstr>
      <vt:lpstr>PowerPoint Presentation</vt:lpstr>
      <vt:lpstr>Kiểm soát chi phối và nhóm doanh nghiệp liên kết</vt:lpstr>
      <vt:lpstr>Xác định thị trường liên quan </vt:lpstr>
      <vt:lpstr>Thị trường sản phẩm liên quan </vt:lpstr>
      <vt:lpstr>Thị trường địa lý liên quan </vt:lpstr>
      <vt:lpstr>Rào cản gia nhập và mở rộng thị trường </vt:lpstr>
      <vt:lpstr>Thị phần và thị phần kết hợp </vt:lpstr>
      <vt:lpstr>Yếu tố định lượng</vt:lpstr>
      <vt:lpstr>Yếu tố định tính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2020-10-28T04:42:07Z</dcterms:created>
  <dcterms:modified xsi:type="dcterms:W3CDTF">2020-10-28T04:50:58Z</dcterms:modified>
</cp:coreProperties>
</file>